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56" r:id="rId7"/>
    <p:sldId id="296" r:id="rId8"/>
    <p:sldId id="434" r:id="rId9"/>
    <p:sldId id="433" r:id="rId10"/>
    <p:sldId id="432" r:id="rId11"/>
    <p:sldId id="431" r:id="rId12"/>
    <p:sldId id="343" r:id="rId13"/>
    <p:sldId id="416" r:id="rId14"/>
    <p:sldId id="437" r:id="rId15"/>
    <p:sldId id="438" r:id="rId16"/>
    <p:sldId id="439" r:id="rId17"/>
    <p:sldId id="440" r:id="rId18"/>
    <p:sldId id="441" r:id="rId19"/>
    <p:sldId id="398" r:id="rId20"/>
    <p:sldId id="429" r:id="rId21"/>
    <p:sldId id="442" r:id="rId22"/>
    <p:sldId id="400" r:id="rId23"/>
    <p:sldId id="4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 Younger" initials="WY" lastIdx="23" clrIdx="0">
    <p:extLst/>
  </p:cmAuthor>
  <p:cmAuthor id="2" name="Tony Schroeder" initials="TS" lastIdx="1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772"/>
    <a:srgbClr val="262626"/>
    <a:srgbClr val="0000D2"/>
    <a:srgbClr val="F40000"/>
    <a:srgbClr val="FF0000"/>
    <a:srgbClr val="0000FF"/>
    <a:srgbClr val="0067B1"/>
    <a:srgbClr val="004291"/>
    <a:srgbClr val="576B79"/>
    <a:srgbClr val="00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73277" autoAdjust="0"/>
  </p:normalViewPr>
  <p:slideViewPr>
    <p:cSldViewPr>
      <p:cViewPr varScale="1">
        <p:scale>
          <a:sx n="87" d="100"/>
          <a:sy n="87" d="100"/>
        </p:scale>
        <p:origin x="21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029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911B-0E0D-4F01-A39C-4CD04C691EBA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6A49E-C307-4CD7-80E5-094E51A17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4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465A7-7E60-4A60-9AB1-39C5F66ECEE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0A9B9-BBA8-4C77-838E-81D6CE1CE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68838" cy="3502025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4" y="4432620"/>
            <a:ext cx="5142177" cy="4278913"/>
          </a:xfrm>
          <a:noFill/>
          <a:ln w="9525"/>
        </p:spPr>
        <p:txBody>
          <a:bodyPr/>
          <a:lstStyle/>
          <a:p>
            <a:r>
              <a:rPr lang="en-US" dirty="0"/>
              <a:t>Once Congress passes a law, the task of putting the law into affect falls into the hands of a regulatory agency.</a:t>
            </a:r>
          </a:p>
          <a:p>
            <a:endParaRPr lang="en-US" dirty="0"/>
          </a:p>
          <a:p>
            <a:r>
              <a:rPr lang="en-US" dirty="0"/>
              <a:t>Laws alone do very little.  They set guidelines or goals and give power to a specific federal agency to develop the regulations which implement the laws.</a:t>
            </a:r>
          </a:p>
          <a:p>
            <a:endParaRPr lang="en-US" dirty="0"/>
          </a:p>
          <a:p>
            <a:r>
              <a:rPr lang="en-US" dirty="0"/>
              <a:t>Example:  </a:t>
            </a:r>
          </a:p>
          <a:p>
            <a:r>
              <a:rPr lang="en-US" dirty="0"/>
              <a:t>	Congress Passed RCRA</a:t>
            </a:r>
          </a:p>
          <a:p>
            <a:r>
              <a:rPr lang="en-US" dirty="0"/>
              <a:t>	EPA is responsible for determining the exact details of how much hazardous waste can be left in an empty container.</a:t>
            </a:r>
          </a:p>
          <a:p>
            <a:endParaRPr lang="en-US" dirty="0"/>
          </a:p>
          <a:p>
            <a:r>
              <a:rPr lang="en-US" dirty="0"/>
              <a:t>	Congress Passed the Endangered Species Act</a:t>
            </a:r>
          </a:p>
          <a:p>
            <a:r>
              <a:rPr lang="en-US" dirty="0"/>
              <a:t>	Department of Interior must decide which species are endangered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1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679950" cy="3509963"/>
          </a:xfrm>
          <a:ln cap="flat"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4" y="4460567"/>
            <a:ext cx="5142177" cy="4224572"/>
          </a:xfrm>
          <a:noFill/>
          <a:ln w="9525"/>
        </p:spPr>
        <p:txBody>
          <a:bodyPr lIns="92456" tIns="46230" rIns="92456" bIns="4623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0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9017F-90F2-4320-8134-522EC0F00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54659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409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Adding High and/or Low Explosives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light of the April 17, 2013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explosion in West, Texas involving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ammonium nitrate (AN) fertilizer, EPA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reconsidering whether it should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explosives on the RMP list.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 to raising concerns about AN,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accident has shifted attention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well facilities handling other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potentially explosive materials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safeguarding communities from their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hazards and whether emergency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responders are prepared to deal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accidents involving such materials,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or not they are designed to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as explosives. This subsection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RFI addresses explosives other than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AN—Further discussion of regulating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AN, including AN fertilizer, is covered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in this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7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2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3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5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title slide_stnd option1 clouds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740025"/>
            <a:ext cx="6781800" cy="14700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2920" y="4495800"/>
            <a:ext cx="4297680" cy="64008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 city, state  ♦  Date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19600" y="5257800"/>
            <a:ext cx="422751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00D2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467600" y="6248400"/>
            <a:ext cx="1295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3704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055938" y="21336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248400"/>
            <a:ext cx="1295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91853"/>
      </p:ext>
    </p:extLst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itle slide_stnd option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740025"/>
            <a:ext cx="6172200" cy="14700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2920" y="4495800"/>
            <a:ext cx="4297680" cy="64008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 city, state  ♦  Date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19600" y="5257800"/>
            <a:ext cx="422751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00D2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title slide_stnd option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40025"/>
            <a:ext cx="5334000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495800"/>
            <a:ext cx="4297680" cy="6400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 city, state  ♦  Date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5257800"/>
            <a:ext cx="422751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D2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itle slide_custom op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0025"/>
            <a:ext cx="5029200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495800"/>
            <a:ext cx="4297680" cy="6400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 city, state  ♦  Date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5257800"/>
            <a:ext cx="422751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D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Instructor Name</a:t>
            </a:r>
          </a:p>
        </p:txBody>
      </p:sp>
      <p:pic>
        <p:nvPicPr>
          <p:cNvPr id="12" name="Picture 11" descr="new york giant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00" y="4953000"/>
            <a:ext cx="1171575" cy="1524000"/>
          </a:xfrm>
          <a:prstGeom prst="rect">
            <a:avLst/>
          </a:prstGeom>
        </p:spPr>
      </p:pic>
      <p:pic>
        <p:nvPicPr>
          <p:cNvPr id="13" name="Picture 12" descr="logo_epaseal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29400" y="5029200"/>
            <a:ext cx="952500" cy="1057275"/>
          </a:xfrm>
          <a:prstGeom prst="rect">
            <a:avLst/>
          </a:prstGeom>
        </p:spPr>
      </p:pic>
      <p:pic>
        <p:nvPicPr>
          <p:cNvPr id="18" name="Picture 17" descr="patriot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29400" y="6000750"/>
            <a:ext cx="942975" cy="628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CE11773F-BD70-48D6-9B97-1B9ED994448C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6324600"/>
            <a:ext cx="2133600" cy="365125"/>
          </a:xfrm>
        </p:spPr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67600" y="6248400"/>
            <a:ext cx="1371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1038"/>
            <a:ext cx="8229600" cy="2773362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73F-BD70-48D6-9B97-1B9ED994448C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1676400"/>
            <a:ext cx="8153400" cy="0"/>
          </a:xfrm>
          <a:prstGeom prst="line">
            <a:avLst/>
          </a:prstGeom>
          <a:ln w="41275" cap="rnd">
            <a:solidFill>
              <a:srgbClr val="E31B2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3400" y="5105400"/>
            <a:ext cx="8153400" cy="0"/>
          </a:xfrm>
          <a:prstGeom prst="line">
            <a:avLst/>
          </a:prstGeom>
          <a:ln w="41275" cap="rnd">
            <a:solidFill>
              <a:srgbClr val="E31B2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73F-BD70-48D6-9B97-1B9ED994448C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buSzPct val="80000"/>
              <a:buFont typeface="Calibri" pitchFamily="34" charset="0"/>
              <a:buNone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>
              <a:buClr>
                <a:srgbClr val="E31B25"/>
              </a:buClr>
              <a:buSzPct val="80000"/>
              <a:buFont typeface="Wingdings" pitchFamily="2" charset="2"/>
              <a:buChar char="v"/>
              <a:defRPr sz="2400">
                <a:solidFill>
                  <a:srgbClr val="688192"/>
                </a:solidFill>
              </a:defRPr>
            </a:lvl2pPr>
            <a:lvl3pPr>
              <a:buClr>
                <a:srgbClr val="E31B25"/>
              </a:buClr>
              <a:buSzPct val="80000"/>
              <a:buFontTx/>
              <a:buChar char="♦"/>
              <a:defRPr sz="2000">
                <a:solidFill>
                  <a:srgbClr val="688192"/>
                </a:solidFill>
              </a:defRPr>
            </a:lvl3pPr>
            <a:lvl4pPr>
              <a:defRPr sz="1800">
                <a:solidFill>
                  <a:srgbClr val="688192"/>
                </a:solidFill>
              </a:defRPr>
            </a:lvl4pPr>
            <a:lvl5pPr>
              <a:defRPr sz="1800">
                <a:solidFill>
                  <a:srgbClr val="68819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73F-BD70-48D6-9B97-1B9ED994448C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73F-BD70-48D6-9B97-1B9ED994448C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773362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title slide_no logo_stnd option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copyright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23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CI Log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36142" y="6338324"/>
            <a:ext cx="1050658" cy="339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00D2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31B25"/>
        </a:buClr>
        <a:buSzPct val="90000"/>
        <a:buFont typeface="Calibri" pitchFamily="34" charset="0"/>
        <a:buChar char="˃"/>
        <a:defRPr sz="32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>
          <a:srgbClr val="E31B25"/>
        </a:buClr>
        <a:buSzPct val="80000"/>
        <a:buFont typeface="Wingdings" pitchFamily="2" charset="2"/>
        <a:buChar char="v"/>
        <a:tabLst>
          <a:tab pos="804863" algn="l"/>
        </a:tabLst>
        <a:defRPr sz="28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31B25"/>
        </a:buClr>
        <a:buSzPct val="80000"/>
        <a:buFontTx/>
        <a:buChar char="♦"/>
        <a:defRPr sz="24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40025"/>
            <a:ext cx="8229600" cy="1222375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Balancing the Three R’s: Regulations, Records, and Reports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4388191"/>
            <a:ext cx="5562600" cy="117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90000"/>
              <a:buFontTx/>
              <a:buNone/>
              <a:defRPr sz="2400" kern="1200">
                <a:solidFill>
                  <a:srgbClr val="0000D2"/>
                </a:solidFill>
                <a:latin typeface="Trebuchet MS" pitchFamily="34" charset="0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80000"/>
              <a:buFont typeface="Wingdings" pitchFamily="2" charset="2"/>
              <a:buNone/>
              <a:tabLst>
                <a:tab pos="804863" algn="l"/>
              </a:tabLst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8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Dallas, TX  ♦  May 18, 2016</a:t>
            </a:r>
          </a:p>
          <a:p>
            <a:pPr algn="l"/>
            <a:r>
              <a:rPr lang="en-US" b="1" dirty="0"/>
              <a:t>Arron Heinerikson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Why the flurry of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Executive Order 13650 issued August 1, 2013 in response to recent catastrophes</a:t>
            </a:r>
          </a:p>
          <a:p>
            <a:pPr lvl="1"/>
            <a:r>
              <a:rPr lang="en-US" sz="2400" dirty="0"/>
              <a:t>Requires modernization of many safety standards</a:t>
            </a:r>
          </a:p>
          <a:p>
            <a:r>
              <a:rPr lang="en-US" sz="2800" dirty="0"/>
              <a:t>December 9, 2013 OSHA issued a Request for Information (RFI) on the PSM program</a:t>
            </a:r>
          </a:p>
          <a:p>
            <a:r>
              <a:rPr lang="en-US" sz="2800" dirty="0"/>
              <a:t>July 31, 2014 EPA issued a RFI on the RMP program</a:t>
            </a:r>
          </a:p>
        </p:txBody>
      </p:sp>
      <p:pic>
        <p:nvPicPr>
          <p:cNvPr id="5" name="Content Placeholder 6" descr="west texas bef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222" y="4373562"/>
            <a:ext cx="4010378" cy="2713038"/>
          </a:xfrm>
          <a:prstGeom prst="rect">
            <a:avLst/>
          </a:prstGeom>
        </p:spPr>
      </p:pic>
      <p:pic>
        <p:nvPicPr>
          <p:cNvPr id="6" name="Content Placeholder 7" descr="west texas after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448982"/>
            <a:ext cx="4038600" cy="2713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4010072"/>
            <a:ext cx="513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West Fertilizer Company  Before and After April 2013</a:t>
            </a:r>
          </a:p>
        </p:txBody>
      </p:sp>
    </p:spTree>
    <p:extLst>
      <p:ext uri="{BB962C8B-B14F-4D97-AF65-F5344CB8AC3E}">
        <p14:creationId xmlns:p14="http://schemas.microsoft.com/office/powerpoint/2010/main" val="411443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RMP Applicability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Applies if site has greater than a threshold quantity of a listed chemical in a process</a:t>
            </a:r>
          </a:p>
          <a:p>
            <a:pPr eaLnBrk="1" hangingPunct="1"/>
            <a:r>
              <a:rPr lang="en-US" dirty="0"/>
              <a:t>Historically, portland cement plants have not had these chemicals above threshold quantities</a:t>
            </a:r>
          </a:p>
          <a:p>
            <a:r>
              <a:rPr lang="en-US" dirty="0"/>
              <a:t>March 14, 2016, EPA proposed RMP rule revisions</a:t>
            </a:r>
          </a:p>
          <a:p>
            <a:pPr lvl="1"/>
            <a:r>
              <a:rPr lang="en-US" dirty="0"/>
              <a:t>Did not include changes to regulated substance list, but EPA indicated they may elect to add ammonium nitrate later.</a:t>
            </a:r>
          </a:p>
          <a:p>
            <a:pPr lvl="1"/>
            <a:r>
              <a:rPr lang="en-US" dirty="0"/>
              <a:t>Industry should continue to monitor RMP rule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22110"/>
      </p:ext>
    </p:extLst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PSM Applicability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953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Applies if site has greater than threshold quantity of listed chemical</a:t>
            </a:r>
          </a:p>
          <a:p>
            <a:pPr eaLnBrk="1" hangingPunct="1"/>
            <a:r>
              <a:rPr lang="en-US" dirty="0"/>
              <a:t>Historically, portland cement plants hav</a:t>
            </a:r>
            <a:r>
              <a:rPr lang="en-US" dirty="0">
                <a:solidFill>
                  <a:schemeClr val="tx1"/>
                </a:solidFill>
              </a:rPr>
              <a:t>e not had these chemicals above these thresholds either</a:t>
            </a:r>
          </a:p>
          <a:p>
            <a:r>
              <a:rPr lang="en-US" dirty="0">
                <a:solidFill>
                  <a:schemeClr val="tx1"/>
                </a:solidFill>
              </a:rPr>
              <a:t>June 5, 2015 “Mixture rule” established for PSM in OHSA guidance– same approach as RMP mixture rule</a:t>
            </a:r>
          </a:p>
          <a:p>
            <a:pPr lvl="1"/>
            <a:r>
              <a:rPr lang="en-US" dirty="0"/>
              <a:t>Previously chemicals only accounted for in their pure form.   Now must be accounted if greater than 1% in mixture.</a:t>
            </a:r>
          </a:p>
          <a:p>
            <a:pPr lvl="1"/>
            <a:r>
              <a:rPr lang="en-US" dirty="0"/>
              <a:t>Plants using alternative fuels/Haz Waste should make sure non-applicability documentation reflects new OSHA guidance</a:t>
            </a:r>
          </a:p>
        </p:txBody>
      </p:sp>
    </p:spTree>
    <p:extLst>
      <p:ext uri="{BB962C8B-B14F-4D97-AF65-F5344CB8AC3E}">
        <p14:creationId xmlns:p14="http://schemas.microsoft.com/office/powerpoint/2010/main" val="2789181119"/>
      </p:ext>
    </p:extLst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PSM Applicability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Anticipate proposed rule changes for PSM in the next few months based on December 2013 OSHA PSM Request for Information</a:t>
            </a:r>
          </a:p>
          <a:p>
            <a:r>
              <a:rPr lang="en-US" dirty="0"/>
              <a:t>May 5, 2016 OSHA presentation for Small Business Review</a:t>
            </a:r>
          </a:p>
          <a:p>
            <a:pPr lvl="1"/>
            <a:r>
              <a:rPr lang="en-US" dirty="0"/>
              <a:t>Includes list of chemicals to add to Appendix A including Ammonium Nitrate</a:t>
            </a:r>
          </a:p>
          <a:p>
            <a:pPr lvl="1"/>
            <a:r>
              <a:rPr lang="en-US" dirty="0"/>
              <a:t>Background document also attached</a:t>
            </a:r>
          </a:p>
        </p:txBody>
      </p:sp>
    </p:spTree>
    <p:extLst>
      <p:ext uri="{BB962C8B-B14F-4D97-AF65-F5344CB8AC3E}">
        <p14:creationId xmlns:p14="http://schemas.microsoft.com/office/powerpoint/2010/main" val="1112453848"/>
      </p:ext>
    </p:extLst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667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D2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Toxic Substances Control Act (TSCA)  Chemical Data Reporting (CDR)</a:t>
            </a:r>
            <a:br>
              <a:rPr lang="en-US" sz="3600" dirty="0"/>
            </a:br>
            <a:r>
              <a:rPr lang="en-US" sz="3600" dirty="0"/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291955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29718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800" b="1" dirty="0"/>
              <a:t>What is it?</a:t>
            </a:r>
            <a:endParaRPr lang="en-US" sz="2800" dirty="0"/>
          </a:p>
          <a:p>
            <a:r>
              <a:rPr lang="en-US" sz="2800" dirty="0"/>
              <a:t>Reporting of chemical substances manufactured or imported for commercial purposes</a:t>
            </a:r>
          </a:p>
          <a:p>
            <a:r>
              <a:rPr lang="en-US" sz="2800" dirty="0"/>
              <a:t>Need to report is based on production volume during any calendar year since the last principal reporting year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CDR Reporting Basics</a:t>
            </a:r>
          </a:p>
        </p:txBody>
      </p:sp>
    </p:spTree>
    <p:extLst>
      <p:ext uri="{BB962C8B-B14F-4D97-AF65-F5344CB8AC3E}">
        <p14:creationId xmlns:p14="http://schemas.microsoft.com/office/powerpoint/2010/main" val="139242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29718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800" b="1" dirty="0"/>
              <a:t>When is the report due?</a:t>
            </a:r>
            <a:endParaRPr lang="en-US" sz="2800" dirty="0"/>
          </a:p>
          <a:p>
            <a:r>
              <a:rPr lang="en-US" sz="2800" dirty="0"/>
              <a:t>Reporting system will be open June 1-September 30, 2016</a:t>
            </a:r>
          </a:p>
          <a:p>
            <a:r>
              <a:rPr lang="en-US" sz="2800" dirty="0"/>
              <a:t>Reports will cover 2012, 2013, 2014, and 2015</a:t>
            </a:r>
          </a:p>
          <a:p>
            <a:r>
              <a:rPr lang="en-US" sz="2800" dirty="0"/>
              <a:t>Subsequent reports continue in the same pattern every 4 years (report in 2020 on 2016, 2017, 2018, and 2019)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CDR Reporting Basics</a:t>
            </a:r>
          </a:p>
        </p:txBody>
      </p:sp>
    </p:spTree>
    <p:extLst>
      <p:ext uri="{BB962C8B-B14F-4D97-AF65-F5344CB8AC3E}">
        <p14:creationId xmlns:p14="http://schemas.microsoft.com/office/powerpoint/2010/main" val="256960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CDR Reporting in 2016+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458200" cy="5059363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sz="2800" dirty="0"/>
          </a:p>
          <a:p>
            <a:r>
              <a:rPr lang="en-US" sz="2800" dirty="0"/>
              <a:t>START EARLY, even if you have done it before. </a:t>
            </a:r>
          </a:p>
          <a:p>
            <a:pPr lvl="1"/>
            <a:r>
              <a:rPr lang="en-US" sz="2400" dirty="0"/>
              <a:t>An every 4</a:t>
            </a:r>
            <a:r>
              <a:rPr lang="en-US" sz="2400" baseline="30000" dirty="0"/>
              <a:t>th</a:t>
            </a:r>
            <a:r>
              <a:rPr lang="en-US" sz="2400" dirty="0"/>
              <a:t>-year reporting process means something has likely changed or been forgotten. </a:t>
            </a:r>
          </a:p>
          <a:p>
            <a:pPr lvl="1"/>
            <a:r>
              <a:rPr lang="en-US" sz="2400" dirty="0"/>
              <a:t>User account setup can sometimes have significant lead time.</a:t>
            </a:r>
          </a:p>
          <a:p>
            <a:pPr lvl="1"/>
            <a:r>
              <a:rPr lang="en-US" sz="2400" dirty="0"/>
              <a:t>Preparing the reports often takes longer than expected, with companies scrambling to gather additional information at the last minute.</a:t>
            </a:r>
          </a:p>
        </p:txBody>
      </p:sp>
    </p:spTree>
    <p:extLst>
      <p:ext uri="{BB962C8B-B14F-4D97-AF65-F5344CB8AC3E}">
        <p14:creationId xmlns:p14="http://schemas.microsoft.com/office/powerpoint/2010/main" val="225589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50593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400" b="1" dirty="0"/>
              <a:t>What Process Should I Use to Ensure a Successful Report?</a:t>
            </a:r>
            <a:endParaRPr lang="en-US" sz="2400" dirty="0"/>
          </a:p>
          <a:p>
            <a:r>
              <a:rPr lang="en-US" sz="2400" dirty="0"/>
              <a:t>Consultants CANNOT totally turn-key these reports.  Data gathering takes time from internal staff (see also: start early!)</a:t>
            </a:r>
          </a:p>
          <a:p>
            <a:r>
              <a:rPr lang="en-US" sz="2400" dirty="0"/>
              <a:t>See EPA fact sheets for additional guidance</a:t>
            </a:r>
          </a:p>
          <a:p>
            <a:r>
              <a:rPr lang="en-US" sz="2400" dirty="0"/>
              <a:t>June 1, 2016 EPA Webinar	</a:t>
            </a:r>
          </a:p>
          <a:p>
            <a:pPr lvl="1"/>
            <a:r>
              <a:rPr lang="en-US" sz="2000" dirty="0"/>
              <a:t>CDR Requirements and use of 2016 eCDRweb reporting tool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CDR Reporting in 2016+</a:t>
            </a:r>
          </a:p>
        </p:txBody>
      </p:sp>
    </p:spTree>
    <p:extLst>
      <p:ext uri="{BB962C8B-B14F-4D97-AF65-F5344CB8AC3E}">
        <p14:creationId xmlns:p14="http://schemas.microsoft.com/office/powerpoint/2010/main" val="69585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391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compliance framework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Audits and what you can learn from them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Regulatory Developments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PCMACT - </a:t>
            </a:r>
            <a:r>
              <a:rPr lang="en-US" b="1" dirty="0"/>
              <a:t>EPA’s Spring 2016 Guidance</a:t>
            </a:r>
            <a:r>
              <a:rPr lang="en-US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RMP/PSM Proposed Changes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TSCA CDR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580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Agenda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AutoShape 2"/>
          <p:cNvSpPr>
            <a:spLocks noChangeArrowheads="1"/>
          </p:cNvSpPr>
          <p:nvPr/>
        </p:nvSpPr>
        <p:spPr bwMode="auto">
          <a:xfrm>
            <a:off x="3497263" y="1828800"/>
            <a:ext cx="2409825" cy="11842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Federal Agency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(U.S. EPA)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Regulations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3076" name="AutoShape 3"/>
          <p:cNvCxnSpPr>
            <a:cxnSpLocks noChangeShapeType="1"/>
            <a:stCxn id="1087509" idx="3"/>
          </p:cNvCxnSpPr>
          <p:nvPr/>
        </p:nvCxnSpPr>
        <p:spPr bwMode="auto">
          <a:xfrm>
            <a:off x="2789238" y="2535238"/>
            <a:ext cx="708025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triangle" w="sm" len="sm"/>
          </a:ln>
        </p:spPr>
      </p:cxnSp>
      <p:sp>
        <p:nvSpPr>
          <p:cNvPr id="1087492" name="AutoShape 4"/>
          <p:cNvSpPr>
            <a:spLocks noChangeArrowheads="1"/>
          </p:cNvSpPr>
          <p:nvPr/>
        </p:nvSpPr>
        <p:spPr bwMode="auto">
          <a:xfrm>
            <a:off x="3286125" y="3676650"/>
            <a:ext cx="2974975" cy="11033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State Agency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(e.g., SCAQMD/TCEQ)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Regulations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4393207" y="3013075"/>
            <a:ext cx="760810" cy="55322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0" h="0" prst="angle"/>
            <a:bevelB w="0" h="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087494" name="Text Box 6"/>
          <p:cNvSpPr txBox="1">
            <a:spLocks noChangeArrowheads="1"/>
          </p:cNvSpPr>
          <p:nvPr/>
        </p:nvSpPr>
        <p:spPr bwMode="auto">
          <a:xfrm>
            <a:off x="5257800" y="3048000"/>
            <a:ext cx="234012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Oversight Authority</a:t>
            </a:r>
            <a:endParaRPr lang="en-US" dirty="0">
              <a:solidFill>
                <a:srgbClr val="FF3300"/>
              </a:solidFill>
              <a:latin typeface="Trebuchet MS" panose="020B0603020202020204" pitchFamily="34" charset="0"/>
            </a:endParaRPr>
          </a:p>
        </p:txBody>
      </p:sp>
      <p:sp>
        <p:nvSpPr>
          <p:cNvPr id="1087495" name="Rectangle 7"/>
          <p:cNvSpPr>
            <a:spLocks noChangeArrowheads="1"/>
          </p:cNvSpPr>
          <p:nvPr/>
        </p:nvSpPr>
        <p:spPr bwMode="auto">
          <a:xfrm>
            <a:off x="3497263" y="5221288"/>
            <a:ext cx="2692400" cy="441325"/>
          </a:xfrm>
          <a:prstGeom prst="rect">
            <a:avLst/>
          </a:prstGeom>
          <a:solidFill>
            <a:srgbClr val="FFFF99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NSR, PSD, Title V</a:t>
            </a:r>
          </a:p>
        </p:txBody>
      </p:sp>
      <p:sp>
        <p:nvSpPr>
          <p:cNvPr id="1087496" name="Rectangle 8"/>
          <p:cNvSpPr>
            <a:spLocks noChangeArrowheads="1"/>
          </p:cNvSpPr>
          <p:nvPr/>
        </p:nvSpPr>
        <p:spPr bwMode="auto">
          <a:xfrm>
            <a:off x="3497263" y="5883275"/>
            <a:ext cx="2979737" cy="441325"/>
          </a:xfrm>
          <a:prstGeom prst="rect">
            <a:avLst/>
          </a:prstGeom>
          <a:solidFill>
            <a:srgbClr val="FFFF99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MACT, NSPS, Local SIPs</a:t>
            </a:r>
            <a:endParaRPr lang="en-US" dirty="0">
              <a:latin typeface="Trebuchet MS" panose="020B0603020202020204" pitchFamily="34" charset="0"/>
            </a:endParaRPr>
          </a:p>
        </p:txBody>
      </p:sp>
      <p:cxnSp>
        <p:nvCxnSpPr>
          <p:cNvPr id="3082" name="AutoShape 9"/>
          <p:cNvCxnSpPr>
            <a:cxnSpLocks noChangeShapeType="1"/>
            <a:stCxn id="1087492" idx="2"/>
            <a:endCxn id="1087495" idx="1"/>
          </p:cNvCxnSpPr>
          <p:nvPr/>
        </p:nvCxnSpPr>
        <p:spPr bwMode="auto">
          <a:xfrm rot="5400000">
            <a:off x="3804444" y="4472782"/>
            <a:ext cx="661987" cy="1276350"/>
          </a:xfrm>
          <a:prstGeom prst="bentConnector4">
            <a:avLst>
              <a:gd name="adj1" fmla="val 19208"/>
              <a:gd name="adj2" fmla="val 116667"/>
            </a:avLst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3083" name="AutoShape 10"/>
          <p:cNvCxnSpPr>
            <a:cxnSpLocks noChangeShapeType="1"/>
            <a:endCxn id="1087496" idx="1"/>
          </p:cNvCxnSpPr>
          <p:nvPr/>
        </p:nvCxnSpPr>
        <p:spPr bwMode="auto">
          <a:xfrm rot="16200000" flipH="1">
            <a:off x="3060700" y="5667375"/>
            <a:ext cx="661988" cy="211138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sp>
        <p:nvSpPr>
          <p:cNvPr id="1087499" name="Text Box 11"/>
          <p:cNvSpPr txBox="1">
            <a:spLocks noChangeArrowheads="1"/>
          </p:cNvSpPr>
          <p:nvPr/>
        </p:nvSpPr>
        <p:spPr bwMode="auto">
          <a:xfrm>
            <a:off x="1160463" y="5000625"/>
            <a:ext cx="181812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Program</a:t>
            </a:r>
          </a:p>
          <a:p>
            <a:pPr algn="l">
              <a:defRPr/>
            </a:pP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Administration</a:t>
            </a:r>
            <a:endParaRPr lang="en-US" dirty="0">
              <a:solidFill>
                <a:srgbClr val="FF3300"/>
              </a:solidFill>
              <a:latin typeface="Trebuchet MS" panose="020B0603020202020204" pitchFamily="34" charset="0"/>
            </a:endParaRPr>
          </a:p>
        </p:txBody>
      </p:sp>
      <p:sp>
        <p:nvSpPr>
          <p:cNvPr id="1087500" name="AutoShape 12"/>
          <p:cNvSpPr>
            <a:spLocks noChangeArrowheads="1"/>
          </p:cNvSpPr>
          <p:nvPr/>
        </p:nvSpPr>
        <p:spPr bwMode="auto">
          <a:xfrm>
            <a:off x="381000" y="3749675"/>
            <a:ext cx="2408238" cy="955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State Laws and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Regulations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3086" name="AutoShape 13"/>
          <p:cNvCxnSpPr>
            <a:cxnSpLocks noChangeShapeType="1"/>
            <a:stCxn id="1087500" idx="3"/>
            <a:endCxn id="1087492" idx="1"/>
          </p:cNvCxnSpPr>
          <p:nvPr/>
        </p:nvCxnSpPr>
        <p:spPr bwMode="auto">
          <a:xfrm>
            <a:off x="2789238" y="4227513"/>
            <a:ext cx="496887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3087" name="AutoShape 14"/>
          <p:cNvCxnSpPr>
            <a:cxnSpLocks noChangeShapeType="1"/>
            <a:stCxn id="1087509" idx="2"/>
            <a:endCxn id="1087500" idx="0"/>
          </p:cNvCxnSpPr>
          <p:nvPr/>
        </p:nvCxnSpPr>
        <p:spPr bwMode="auto">
          <a:xfrm rot="5400000">
            <a:off x="1217613" y="3381375"/>
            <a:ext cx="736600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088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Compliance Framework</a:t>
            </a:r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>
            <p:extLst/>
          </p:nvPr>
        </p:nvGraphicFramePr>
        <p:xfrm>
          <a:off x="6858000" y="4419600"/>
          <a:ext cx="180657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5" imgW="1806854" imgH="1820570" progId="">
                  <p:embed/>
                </p:oleObj>
              </mc:Choice>
              <mc:Fallback>
                <p:oleObj name="Clip" r:id="rId5" imgW="1806854" imgH="18205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1806575" cy="182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89" name="AutoShape 17"/>
          <p:cNvCxnSpPr>
            <a:cxnSpLocks noChangeShapeType="1"/>
          </p:cNvCxnSpPr>
          <p:nvPr/>
        </p:nvCxnSpPr>
        <p:spPr bwMode="auto">
          <a:xfrm>
            <a:off x="5943600" y="2438400"/>
            <a:ext cx="10668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3090" name="AutoShape 18"/>
          <p:cNvCxnSpPr>
            <a:cxnSpLocks noChangeShapeType="1"/>
          </p:cNvCxnSpPr>
          <p:nvPr/>
        </p:nvCxnSpPr>
        <p:spPr bwMode="auto">
          <a:xfrm>
            <a:off x="8001000" y="3048000"/>
            <a:ext cx="0" cy="1295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3091" name="AutoShape 19"/>
          <p:cNvCxnSpPr>
            <a:cxnSpLocks noChangeShapeType="1"/>
          </p:cNvCxnSpPr>
          <p:nvPr/>
        </p:nvCxnSpPr>
        <p:spPr bwMode="auto">
          <a:xfrm flipV="1">
            <a:off x="6248400" y="5486400"/>
            <a:ext cx="685800" cy="31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3092" name="AutoShape 20"/>
          <p:cNvCxnSpPr>
            <a:cxnSpLocks noChangeShapeType="1"/>
          </p:cNvCxnSpPr>
          <p:nvPr/>
        </p:nvCxnSpPr>
        <p:spPr bwMode="auto">
          <a:xfrm flipV="1">
            <a:off x="6553200" y="6092825"/>
            <a:ext cx="685800" cy="31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1087509" name="AutoShape 21"/>
          <p:cNvSpPr>
            <a:spLocks noChangeArrowheads="1"/>
          </p:cNvSpPr>
          <p:nvPr/>
        </p:nvSpPr>
        <p:spPr bwMode="auto">
          <a:xfrm>
            <a:off x="381000" y="2057400"/>
            <a:ext cx="2408238" cy="955675"/>
          </a:xfrm>
          <a:prstGeom prst="roundRect">
            <a:avLst>
              <a:gd name="adj" fmla="val 12625"/>
            </a:avLst>
          </a:prstGeom>
          <a:solidFill>
            <a:srgbClr val="CCFFCC"/>
          </a:soli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Congress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Federal Laws</a:t>
            </a:r>
          </a:p>
        </p:txBody>
      </p:sp>
      <p:sp>
        <p:nvSpPr>
          <p:cNvPr id="1087510" name="Rectangle 22"/>
          <p:cNvSpPr>
            <a:spLocks noChangeArrowheads="1"/>
          </p:cNvSpPr>
          <p:nvPr/>
        </p:nvSpPr>
        <p:spPr bwMode="auto">
          <a:xfrm>
            <a:off x="6553200" y="2225675"/>
            <a:ext cx="2082800" cy="898525"/>
          </a:xfrm>
          <a:prstGeom prst="rect">
            <a:avLst/>
          </a:prstGeom>
          <a:solidFill>
            <a:srgbClr val="FFFF99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PSD, NSPS,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MACT, Title V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77100269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Regulations Vs. Permits</a:t>
            </a:r>
            <a:endParaRPr lang="en-US" sz="3700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Regulations generate requirements that the facility must follow</a:t>
            </a:r>
          </a:p>
          <a:p>
            <a:pPr lvl="1"/>
            <a:r>
              <a:rPr lang="en-US" sz="2400" dirty="0"/>
              <a:t>Emission Standards</a:t>
            </a:r>
          </a:p>
          <a:p>
            <a:pPr lvl="1"/>
            <a:r>
              <a:rPr lang="en-US" sz="2400" dirty="0"/>
              <a:t>Testing, Monitoring, Record Keeping and Reporting</a:t>
            </a:r>
          </a:p>
          <a:p>
            <a:r>
              <a:rPr lang="en-US" dirty="0"/>
              <a:t>Permits codify all the requirements that apply to equipment and facilities</a:t>
            </a:r>
          </a:p>
          <a:p>
            <a:pPr lvl="1"/>
            <a:r>
              <a:rPr lang="en-US" sz="2400" dirty="0"/>
              <a:t>Pre-Construction Permits (NSR/PTC)</a:t>
            </a:r>
          </a:p>
          <a:p>
            <a:pPr lvl="1"/>
            <a:r>
              <a:rPr lang="en-US" sz="2400" dirty="0"/>
              <a:t>Operating Permits (PTO/Title V)</a:t>
            </a:r>
          </a:p>
          <a:p>
            <a:pPr>
              <a:lnSpc>
                <a:spcPct val="75000"/>
              </a:lnSpc>
              <a:buFont typeface="Webdings" pitchFamily="18" charset="2"/>
              <a:buNone/>
            </a:pPr>
            <a:endParaRPr lang="en-US" sz="2800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46125" y="6605588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63380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391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Applicable Requirements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are fair game during audits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Plans and Procedures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PCMACT – O&amp;M Plans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PCMACT – Site Specific Monitoring Plans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SPCC – Checklists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Etc.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Compliance Framework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1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391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Site 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training/education needs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staff support needs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Multi-Site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inconsistencies in interpretations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Opportunities for knowledge sharing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Audits – Learning Opportunity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6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PCMACT – March 2016 Guidance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EPA posted Guidance document 3/16</a:t>
            </a:r>
          </a:p>
          <a:p>
            <a:pPr lvl="1"/>
            <a:r>
              <a:rPr lang="en-US" dirty="0"/>
              <a:t>Shortly after first round of semi-annual reporting submitted by industry</a:t>
            </a:r>
          </a:p>
          <a:p>
            <a:r>
              <a:rPr lang="en-US" dirty="0"/>
              <a:t>Notable Clarifications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D/F temperature data</a:t>
            </a:r>
          </a:p>
          <a:p>
            <a:pPr lvl="1"/>
            <a:r>
              <a:rPr lang="en-US" dirty="0"/>
              <a:t>Summary Report Due Date – 30 days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PCMACT – A few other items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I submit to CEDRI and to the State?</a:t>
            </a:r>
          </a:p>
          <a:p>
            <a:r>
              <a:rPr lang="en-US" dirty="0"/>
              <a:t>Resetting Operating Parameter Limits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round of annual stack testing will be conducted in latter 2016 to early 2017.</a:t>
            </a:r>
          </a:p>
          <a:p>
            <a:pPr lvl="1"/>
            <a:r>
              <a:rPr lang="en-US" dirty="0"/>
              <a:t>63.1350(b)(1)(iii)(C), suggests that OPLs can be verified, rather than reset</a:t>
            </a:r>
          </a:p>
          <a:p>
            <a:r>
              <a:rPr lang="en-US" dirty="0"/>
              <a:t>When does OPL take effect?</a:t>
            </a:r>
          </a:p>
          <a:p>
            <a:pPr lvl="1"/>
            <a:r>
              <a:rPr lang="en-US" dirty="0"/>
              <a:t>Stack test date?</a:t>
            </a:r>
          </a:p>
          <a:p>
            <a:pPr lvl="1"/>
            <a:r>
              <a:rPr lang="en-US" dirty="0"/>
              <a:t>Date new OPL calculated?</a:t>
            </a:r>
          </a:p>
          <a:p>
            <a:pPr lvl="1"/>
            <a:r>
              <a:rPr lang="en-US" dirty="0"/>
              <a:t>Other?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6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133" y="16002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7426325" algn="r"/>
              </a:tabLst>
              <a:defRPr/>
            </a:pPr>
            <a:r>
              <a:rPr lang="en-US" dirty="0"/>
              <a:t>RMP and PSM Requirements  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6088" y="3276600"/>
            <a:ext cx="807085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 Risk Management Program (RMP) </a:t>
            </a:r>
          </a:p>
          <a:p>
            <a:pPr eaLnBrk="1" hangingPunct="1"/>
            <a:r>
              <a:rPr lang="en-US" dirty="0"/>
              <a:t>40 CFR 68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Process Safety Management (PSM)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29 CFR 1910.119</a:t>
            </a:r>
          </a:p>
        </p:txBody>
      </p:sp>
    </p:spTree>
    <p:extLst>
      <p:ext uri="{BB962C8B-B14F-4D97-AF65-F5344CB8AC3E}">
        <p14:creationId xmlns:p14="http://schemas.microsoft.com/office/powerpoint/2010/main" val="4163176215"/>
      </p:ext>
    </p:ext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Presentation 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2BB4B14DB8C4AA472848D4E71C0C2" ma:contentTypeVersion="70" ma:contentTypeDescription="Create a new document." ma:contentTypeScope="" ma:versionID="4c19c119c2731c6a695353acba771b97">
  <xsd:schema xmlns:xsd="http://www.w3.org/2001/XMLSchema" xmlns:xs="http://www.w3.org/2001/XMLSchema" xmlns:p="http://schemas.microsoft.com/office/2006/metadata/properties" xmlns:ns1="http://schemas.microsoft.com/sharepoint/v3" xmlns:ns2="73d36c0c-fbb4-4367-8a89-719b4f44c4d1" xmlns:ns3="b38248d9-df56-4bc2-b008-0085bff84a0a" xmlns:ns4="http://schemas.microsoft.com/sharepoint/v4" targetNamespace="http://schemas.microsoft.com/office/2006/metadata/properties" ma:root="true" ma:fieldsID="4ae4bc240bf43233f39ce695d1326274" ns1:_="" ns2:_="" ns3:_="" ns4:_="">
    <xsd:import namespace="http://schemas.microsoft.com/sharepoint/v3"/>
    <xsd:import namespace="73d36c0c-fbb4-4367-8a89-719b4f44c4d1"/>
    <xsd:import namespace="b38248d9-df56-4bc2-b008-0085bff84a0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08b8ce60ceb454ebc7b453ec95eb73b" minOccurs="0"/>
                <xsd:element ref="ns2:TaxCatchAll" minOccurs="0"/>
                <xsd:element ref="ns2:TaxCatchAllLabel" minOccurs="0"/>
                <xsd:element ref="ns2:o8d522002b434b229b9aaa075a8eca71" minOccurs="0"/>
                <xsd:element ref="ns2:n78cba69a1964efab9b6a5c2920368a9" minOccurs="0"/>
                <xsd:element ref="ns2:mba2c914f18c4d3caf0674360f6a485c" minOccurs="0"/>
                <xsd:element ref="ns2:l4a12c0b03f64df28217dcd5d00005d2" minOccurs="0"/>
                <xsd:element ref="ns2:fe92a3f7b78847f99a9ca0d2c190e364" minOccurs="0"/>
                <xsd:element ref="ns2:ca6d1941cd914219b8c2492eefb27aa5" minOccurs="0"/>
                <xsd:element ref="ns2:pce1abac0dc34af38823948efbaadcbc" minOccurs="0"/>
                <xsd:element ref="ns3:NGTagNote" minOccurs="0"/>
                <xsd:element ref="ns1:AverageRating" minOccurs="0"/>
                <xsd:element ref="ns1:RatingCount" minOccurs="0"/>
                <xsd:element ref="ns1:RoutingTargetPath" minOccurs="0"/>
                <xsd:element ref="ns4:IconOverlay" minOccurs="0"/>
                <xsd:element ref="ns2:Community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1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outingTargetPath" ma:index="32" nillable="true" ma:displayName="Target Path" ma:hidden="true" ma:internalName="RoutingTargetPath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36c0c-fbb4-4367-8a89-719b4f44c4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08b8ce60ceb454ebc7b453ec95eb73b" ma:index="11" nillable="true" ma:taxonomy="true" ma:internalName="d08b8ce60ceb454ebc7b453ec95eb73b" ma:taxonomyFieldName="Document_x0020_Category" ma:displayName="Document Category" ma:indexed="true" ma:default="" ma:fieldId="{d08b8ce6-0ceb-454e-bc7b-453ec95eb73b}" ma:sspId="9cc29c10-a00b-4602-8b7e-efd2a3579d39" ma:termSetId="d70998c7-6dcb-4a38-9fb6-5046919008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0f673172-d442-4984-8865-6c5e59fa7d6c}" ma:internalName="TaxCatchAll" ma:showField="CatchAllData" ma:web="73d36c0c-fbb4-4367-8a89-719b4f44c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0f673172-d442-4984-8865-6c5e59fa7d6c}" ma:internalName="TaxCatchAllLabel" ma:readOnly="true" ma:showField="CatchAllDataLabel" ma:web="73d36c0c-fbb4-4367-8a89-719b4f44c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8d522002b434b229b9aaa075a8eca71" ma:index="15" nillable="true" ma:taxonomy="true" ma:internalName="o8d522002b434b229b9aaa075a8eca71" ma:taxonomyFieldName="Geography" ma:displayName="Geography" ma:default="" ma:fieldId="{88d52200-2b43-4b22-9b9a-aa075a8eca71}" ma:taxonomyMulti="true" ma:sspId="9cc29c10-a00b-4602-8b7e-efd2a3579d39" ma:termSetId="71c780d1-05b6-4adf-9bc8-6b6d1b35ae3c" ma:anchorId="6366a880-6f3c-465c-989f-827e1abc3ce2" ma:open="false" ma:isKeyword="false">
      <xsd:complexType>
        <xsd:sequence>
          <xsd:element ref="pc:Terms" minOccurs="0" maxOccurs="1"/>
        </xsd:sequence>
      </xsd:complexType>
    </xsd:element>
    <xsd:element name="n78cba69a1964efab9b6a5c2920368a9" ma:index="17" nillable="true" ma:taxonomy="true" ma:internalName="n78cba69a1964efab9b6a5c2920368a9" ma:taxonomyFieldName="Industries" ma:displayName="Industries" ma:default="" ma:fieldId="{778cba69-a196-4efa-b9b6-a5c2920368a9}" ma:taxonomyMulti="true" ma:sspId="9cc29c10-a00b-4602-8b7e-efd2a3579d39" ma:termSetId="71c780d1-05b6-4adf-9bc8-6b6d1b35ae3c" ma:anchorId="8aabe5ab-3770-4af5-8f1b-4398b93b995c" ma:open="false" ma:isKeyword="false">
      <xsd:complexType>
        <xsd:sequence>
          <xsd:element ref="pc:Terms" minOccurs="0" maxOccurs="1"/>
        </xsd:sequence>
      </xsd:complexType>
    </xsd:element>
    <xsd:element name="mba2c914f18c4d3caf0674360f6a485c" ma:index="19" nillable="true" ma:taxonomy="true" ma:internalName="mba2c914f18c4d3caf0674360f6a485c" ma:taxonomyFieldName="Market_x0020_Entities" ma:displayName="Market Entities" ma:default="" ma:fieldId="{6ba2c914-f18c-4d3c-af06-74360f6a485c}" ma:taxonomyMulti="true" ma:sspId="9cc29c10-a00b-4602-8b7e-efd2a3579d39" ma:termSetId="71c780d1-05b6-4adf-9bc8-6b6d1b35ae3c" ma:anchorId="0efc342d-b532-49bf-a706-2331f7813dae" ma:open="false" ma:isKeyword="false">
      <xsd:complexType>
        <xsd:sequence>
          <xsd:element ref="pc:Terms" minOccurs="0" maxOccurs="1"/>
        </xsd:sequence>
      </xsd:complexType>
    </xsd:element>
    <xsd:element name="l4a12c0b03f64df28217dcd5d00005d2" ma:index="21" nillable="true" ma:taxonomy="true" ma:internalName="l4a12c0b03f64df28217dcd5d00005d2" ma:taxonomyFieldName="Regulations" ma:displayName="Regulations" ma:default="" ma:fieldId="{54a12c0b-03f6-4df2-8217-dcd5d00005d2}" ma:taxonomyMulti="true" ma:sspId="9cc29c10-a00b-4602-8b7e-efd2a3579d39" ma:termSetId="71c780d1-05b6-4adf-9bc8-6b6d1b35ae3c" ma:anchorId="da2eb11a-9090-48cf-af96-1a95551c41e7" ma:open="false" ma:isKeyword="false">
      <xsd:complexType>
        <xsd:sequence>
          <xsd:element ref="pc:Terms" minOccurs="0" maxOccurs="1"/>
        </xsd:sequence>
      </xsd:complexType>
    </xsd:element>
    <xsd:element name="fe92a3f7b78847f99a9ca0d2c190e364" ma:index="23" nillable="true" ma:taxonomy="true" ma:internalName="fe92a3f7b78847f99a9ca0d2c190e364" ma:taxonomyFieldName="Service_x0020_Topics" ma:displayName="Service Topics" ma:default="" ma:fieldId="{fe92a3f7-b788-47f9-9a9c-a0d2c190e364}" ma:taxonomyMulti="true" ma:sspId="9cc29c10-a00b-4602-8b7e-efd2a3579d39" ma:termSetId="71c780d1-05b6-4adf-9bc8-6b6d1b35ae3c" ma:anchorId="70689bb4-ffdc-4ec9-94c8-5f37ab31d485" ma:open="false" ma:isKeyword="false">
      <xsd:complexType>
        <xsd:sequence>
          <xsd:element ref="pc:Terms" minOccurs="0" maxOccurs="1"/>
        </xsd:sequence>
      </xsd:complexType>
    </xsd:element>
    <xsd:element name="ca6d1941cd914219b8c2492eefb27aa5" ma:index="25" nillable="true" ma:taxonomy="true" ma:internalName="ca6d1941cd914219b8c2492eefb27aa5" ma:taxonomyFieldName="Business_x0020_Lines" ma:displayName="Business Line Terms" ma:default="" ma:fieldId="{ca6d1941-cd91-4219-b8c2-492eefb27aa5}" ma:taxonomyMulti="true" ma:sspId="9cc29c10-a00b-4602-8b7e-efd2a3579d39" ma:termSetId="04fe322e-5156-446b-98cd-a8691d7baa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e1abac0dc34af38823948efbaadcbc" ma:index="27" nillable="true" ma:taxonomy="true" ma:internalName="pce1abac0dc34af38823948efbaadcbc" ma:taxonomyFieldName="Departments" ma:displayName="Department Terms" ma:default="" ma:fieldId="{9ce1abac-0dc3-4af3-8823-948efbaadcbc}" ma:taxonomyMulti="true" ma:sspId="9cc29c10-a00b-4602-8b7e-efd2a3579d39" ma:termSetId="3b8e572b-bb02-4847-911e-9a38f81945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mmunityName" ma:index="34" nillable="true" ma:displayName="CommunityName" ma:internalName="CommunityName" ma:readOnly="false">
      <xsd:simpleType>
        <xsd:restriction base="dms:Text">
          <xsd:maxLength value="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248d9-df56-4bc2-b008-0085bff84a0a" elementFormDefault="qualified">
    <xsd:import namespace="http://schemas.microsoft.com/office/2006/documentManagement/types"/>
    <xsd:import namespace="http://schemas.microsoft.com/office/infopath/2007/PartnerControls"/>
    <xsd:element name="NGTagNote" ma:index="29" nillable="true" ma:displayName="Tags and Notes" ma:decimals="2" ma:internalName="_x0024_Resources_x003a_NewsGatorWSS_x002c_Fields_TagNotesName_x003b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635647972863826818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635647972863826818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635647972863826818</Data>
    <Filter/>
  </Receiver>
  <Receiver>
    <Name>Nintex conditional workflow start</Name>
    <Synchronization>Synchronous</Synchronization>
    <Type>10004</Type>
    <SequenceNumber>50000</SequenceNumber>
    <Url/>
    <Assembly>Nintex.Workflow, Version=1.0.0.0, Culture=neutral, PublicKeyToken=913f6bae0ca5ae12</Assembly>
    <Class>Nintex.Workflow.ConditionalWorkflowStartReceiver</Class>
    <Data>635647972863826818</Data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92a3f7b78847f99a9ca0d2c190e364 xmlns="73d36c0c-fbb4-4367-8a89-719b4f44c4d1">
      <Terms xmlns="http://schemas.microsoft.com/office/infopath/2007/PartnerControls"/>
    </fe92a3f7b78847f99a9ca0d2c190e364>
    <o8d522002b434b229b9aaa075a8eca71 xmlns="73d36c0c-fbb4-4367-8a89-719b4f44c4d1">
      <Terms xmlns="http://schemas.microsoft.com/office/infopath/2007/PartnerControls"/>
    </o8d522002b434b229b9aaa075a8eca71>
    <pce1abac0dc34af38823948efbaadcbc xmlns="73d36c0c-fbb4-4367-8a89-719b4f44c4d1">
      <Terms xmlns="http://schemas.microsoft.com/office/infopath/2007/PartnerControls"/>
    </pce1abac0dc34af38823948efbaadcbc>
    <RoutingTargetPath xmlns="http://schemas.microsoft.com/sharepoint/v3" xsi:nil="true"/>
    <TaxCatchAll xmlns="73d36c0c-fbb4-4367-8a89-719b4f44c4d1"/>
    <n78cba69a1964efab9b6a5c2920368a9 xmlns="73d36c0c-fbb4-4367-8a89-719b4f44c4d1">
      <Terms xmlns="http://schemas.microsoft.com/office/infopath/2007/PartnerControls"/>
    </n78cba69a1964efab9b6a5c2920368a9>
    <d08b8ce60ceb454ebc7b453ec95eb73b xmlns="73d36c0c-fbb4-4367-8a89-719b4f44c4d1">
      <Terms xmlns="http://schemas.microsoft.com/office/infopath/2007/PartnerControls"/>
    </d08b8ce60ceb454ebc7b453ec95eb73b>
    <l4a12c0b03f64df28217dcd5d00005d2 xmlns="73d36c0c-fbb4-4367-8a89-719b4f44c4d1">
      <Terms xmlns="http://schemas.microsoft.com/office/infopath/2007/PartnerControls"/>
    </l4a12c0b03f64df28217dcd5d00005d2>
    <IconOverlay xmlns="http://schemas.microsoft.com/sharepoint/v4" xsi:nil="true"/>
    <mba2c914f18c4d3caf0674360f6a485c xmlns="73d36c0c-fbb4-4367-8a89-719b4f44c4d1">
      <Terms xmlns="http://schemas.microsoft.com/office/infopath/2007/PartnerControls"/>
    </mba2c914f18c4d3caf0674360f6a485c>
    <ca6d1941cd914219b8c2492eefb27aa5 xmlns="73d36c0c-fbb4-4367-8a89-719b4f44c4d1">
      <Terms xmlns="http://schemas.microsoft.com/office/infopath/2007/PartnerControls"/>
    </ca6d1941cd914219b8c2492eefb27aa5>
    <CommunityName xmlns="73d36c0c-fbb4-4367-8a89-719b4f44c4d1">BD</CommunityName>
    <NGTagNote xmlns="b38248d9-df56-4bc2-b008-0085bff84a0a" xsi:nil="true"/>
    <_dlc_DocId xmlns="73d36c0c-fbb4-4367-8a89-719b4f44c4d1">Q3FJVXSFWVKK-259-15357</_dlc_DocId>
    <_dlc_DocIdUrl xmlns="73d36c0c-fbb4-4367-8a89-719b4f44c4d1">
      <Url>https://corporate.trinityconsultants.com/Departments/BD/_layouts/15/DocIdRedir.aspx?ID=Q3FJVXSFWVKK-259-15357</Url>
      <Description>Q3FJVXSFWVKK-259-15357</Description>
    </_dlc_DocIdUrl>
  </documentManagement>
</p:properties>
</file>

<file path=customXml/itemProps1.xml><?xml version="1.0" encoding="utf-8"?>
<ds:datastoreItem xmlns:ds="http://schemas.openxmlformats.org/officeDocument/2006/customXml" ds:itemID="{2AE6A08E-94F3-449D-B80B-849DC1C2F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d36c0c-fbb4-4367-8a89-719b4f44c4d1"/>
    <ds:schemaRef ds:uri="b38248d9-df56-4bc2-b008-0085bff84a0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1288A-6098-4074-B965-79E6F00673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DF1BC-1F24-4145-99FC-D842851E03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940E3B0-77CB-45D5-B294-CF178088CBBD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FCC4F319-4A0E-47E8-B6E6-0341DFF514DF}">
  <ds:schemaRefs>
    <ds:schemaRef ds:uri="http://schemas.microsoft.com/sharepoint/v4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73d36c0c-fbb4-4367-8a89-719b4f44c4d1"/>
    <ds:schemaRef ds:uri="b38248d9-df56-4bc2-b008-0085bff84a0a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Template1</Template>
  <TotalTime>3303</TotalTime>
  <Words>969</Words>
  <Application>Microsoft Office PowerPoint</Application>
  <PresentationFormat>On-screen Show (4:3)</PresentationFormat>
  <Paragraphs>152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Trebuchet MS</vt:lpstr>
      <vt:lpstr>Webdings</vt:lpstr>
      <vt:lpstr>Wingdings</vt:lpstr>
      <vt:lpstr>Presentation Template1</vt:lpstr>
      <vt:lpstr>Clip</vt:lpstr>
      <vt:lpstr>Balancing the Three R’s: Regulations, Records, and Reports</vt:lpstr>
      <vt:lpstr>Agenda</vt:lpstr>
      <vt:lpstr>Compliance Framework</vt:lpstr>
      <vt:lpstr>Regulations Vs. Permits</vt:lpstr>
      <vt:lpstr>Compliance Framework</vt:lpstr>
      <vt:lpstr>Audits – Learning Opportunity</vt:lpstr>
      <vt:lpstr>PCMACT – March 2016 Guidance</vt:lpstr>
      <vt:lpstr>PCMACT – A few other items</vt:lpstr>
      <vt:lpstr>RMP and PSM Requirements   </vt:lpstr>
      <vt:lpstr>Why the flurry of activity</vt:lpstr>
      <vt:lpstr>RMP Applicability</vt:lpstr>
      <vt:lpstr>PSM Applicability</vt:lpstr>
      <vt:lpstr>PSM Applicability</vt:lpstr>
      <vt:lpstr>PowerPoint Presentation</vt:lpstr>
      <vt:lpstr>CDR Reporting Basics</vt:lpstr>
      <vt:lpstr>CDR Reporting Basics</vt:lpstr>
      <vt:lpstr>CDR Reporting in 2016+</vt:lpstr>
      <vt:lpstr>CDR Reporting in 2016+</vt:lpstr>
    </vt:vector>
  </TitlesOfParts>
  <Company>Trinity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 Limage</dc:creator>
  <cp:lastModifiedBy>PerotSolutions-1</cp:lastModifiedBy>
  <cp:revision>218</cp:revision>
  <dcterms:created xsi:type="dcterms:W3CDTF">2012-04-02T15:31:25Z</dcterms:created>
  <dcterms:modified xsi:type="dcterms:W3CDTF">2016-05-17T17:21:41Z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0x0101004422BB4B14DB8C4AA472848D4E71C0C2</vt:lpwstr>
  </property>
  <property fmtid="{D5CDD505-2E9C-101B-9397-08002B2CF9AE}" pid="3" name="_dlc_DocIdItemGuid">
    <vt:lpwstr>82aedbda-c61f-45af-a4bb-d8fa006fdc8d</vt:lpwstr>
  </property>
  <property fmtid="{D5CDD505-2E9C-101B-9397-08002B2CF9AE}" pid="4" name="Business_x0020_Lines">
    <vt:lpwstr/>
  </property>
  <property fmtid="{D5CDD505-2E9C-101B-9397-08002B2CF9AE}" pid="5" name="Regulations">
    <vt:lpwstr/>
  </property>
  <property fmtid="{D5CDD505-2E9C-101B-9397-08002B2CF9AE}" pid="6" name="Geography">
    <vt:lpwstr/>
  </property>
  <property fmtid="{D5CDD505-2E9C-101B-9397-08002B2CF9AE}" pid="7" name="Document_x0020_Category">
    <vt:lpwstr/>
  </property>
  <property fmtid="{D5CDD505-2E9C-101B-9397-08002B2CF9AE}" pid="8" name="Market_x0020_Entities">
    <vt:lpwstr/>
  </property>
  <property fmtid="{D5CDD505-2E9C-101B-9397-08002B2CF9AE}" pid="9" name="Industries">
    <vt:lpwstr/>
  </property>
  <property fmtid="{D5CDD505-2E9C-101B-9397-08002B2CF9AE}" pid="10" name="Departments">
    <vt:lpwstr/>
  </property>
  <property fmtid="{D5CDD505-2E9C-101B-9397-08002B2CF9AE}" pid="11" name="Service_x0020_Topics">
    <vt:lpwstr/>
  </property>
  <property fmtid="{D5CDD505-2E9C-101B-9397-08002B2CF9AE}" pid="12" name="Business Lines">
    <vt:lpwstr/>
  </property>
  <property fmtid="{D5CDD505-2E9C-101B-9397-08002B2CF9AE}" pid="13" name="Document Category">
    <vt:lpwstr/>
  </property>
  <property fmtid="{D5CDD505-2E9C-101B-9397-08002B2CF9AE}" pid="14" name="Service Topics">
    <vt:lpwstr/>
  </property>
  <property fmtid="{D5CDD505-2E9C-101B-9397-08002B2CF9AE}" pid="15" name="Market Entities">
    <vt:lpwstr/>
  </property>
</Properties>
</file>