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1" r:id="rId5"/>
    <p:sldId id="401" r:id="rId6"/>
    <p:sldId id="444" r:id="rId7"/>
    <p:sldId id="543" r:id="rId8"/>
    <p:sldId id="485" r:id="rId9"/>
    <p:sldId id="538" r:id="rId10"/>
    <p:sldId id="537" r:id="rId11"/>
    <p:sldId id="338" r:id="rId12"/>
    <p:sldId id="541" r:id="rId13"/>
    <p:sldId id="542" r:id="rId14"/>
    <p:sldId id="387" r:id="rId15"/>
    <p:sldId id="532" r:id="rId16"/>
    <p:sldId id="460" r:id="rId17"/>
  </p:sldIdLst>
  <p:sldSz cx="9144000" cy="6858000" type="screen4x3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81">
          <p15:clr>
            <a:srgbClr val="A4A3A4"/>
          </p15:clr>
        </p15:guide>
        <p15:guide id="2" pos="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01" userDrawn="1">
          <p15:clr>
            <a:srgbClr val="A4A3A4"/>
          </p15:clr>
        </p15:guide>
        <p15:guide id="2" pos="2314" userDrawn="1">
          <p15:clr>
            <a:srgbClr val="A4A3A4"/>
          </p15:clr>
        </p15:guide>
        <p15:guide id="3" orient="horz" pos="3224" userDrawn="1">
          <p15:clr>
            <a:srgbClr val="A4A3A4"/>
          </p15:clr>
        </p15:guide>
        <p15:guide id="4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3"/>
    <a:srgbClr val="9182EC"/>
    <a:srgbClr val="FF6FCF"/>
    <a:srgbClr val="626464"/>
    <a:srgbClr val="00478B"/>
    <a:srgbClr val="598D8D"/>
    <a:srgbClr val="004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42" autoAdjust="0"/>
    <p:restoredTop sz="79396" autoAdjust="0"/>
  </p:normalViewPr>
  <p:slideViewPr>
    <p:cSldViewPr snapToGrid="0">
      <p:cViewPr varScale="1">
        <p:scale>
          <a:sx n="73" d="100"/>
          <a:sy n="73" d="100"/>
        </p:scale>
        <p:origin x="1422" y="66"/>
      </p:cViewPr>
      <p:guideLst>
        <p:guide orient="horz" pos="1681"/>
        <p:guide pos="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-2934" y="-114"/>
      </p:cViewPr>
      <p:guideLst>
        <p:guide orient="horz" pos="3301"/>
        <p:guide pos="2314"/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ge.bwfww.de\user\Envirotec\melanie.sing\My%20Documents\Ablage%20SAP\Kopie%20von%20NOx-Konversionsrate%20katabh&#228;ngi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5795314611711"/>
          <c:y val="9.5349857744604666E-2"/>
          <c:w val="0.85528568060333809"/>
          <c:h val="0.6758445083510075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'Temperaturfenster vollständig'!$B$19</c:f>
              <c:strCache>
                <c:ptCount val="1"/>
                <c:pt idx="0">
                  <c:v>KEKAT-1</c:v>
                </c:pt>
              </c:strCache>
            </c:strRef>
          </c:tx>
          <c:spPr>
            <a:ln w="63500">
              <a:solidFill>
                <a:srgbClr val="44A1D1"/>
              </a:solidFill>
            </a:ln>
          </c:spPr>
          <c:marker>
            <c:symbol val="none"/>
          </c:marker>
          <c:xVal>
            <c:numRef>
              <c:f>'Temperaturfenster vollständig'!$A$20:$A$26</c:f>
              <c:numCache>
                <c:formatCode>General</c:formatCode>
                <c:ptCount val="7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  <c:pt idx="3">
                  <c:v>350</c:v>
                </c:pt>
                <c:pt idx="4">
                  <c:v>400</c:v>
                </c:pt>
                <c:pt idx="5">
                  <c:v>450</c:v>
                </c:pt>
                <c:pt idx="6">
                  <c:v>500</c:v>
                </c:pt>
              </c:numCache>
            </c:numRef>
          </c:xVal>
          <c:yVal>
            <c:numRef>
              <c:f>'Temperaturfenster vollständig'!$B$20:$B$26</c:f>
              <c:numCache>
                <c:formatCode>General</c:formatCode>
                <c:ptCount val="7"/>
                <c:pt idx="0">
                  <c:v>23</c:v>
                </c:pt>
                <c:pt idx="1">
                  <c:v>75</c:v>
                </c:pt>
                <c:pt idx="2">
                  <c:v>94</c:v>
                </c:pt>
                <c:pt idx="3" formatCode="0">
                  <c:v>99</c:v>
                </c:pt>
                <c:pt idx="4" formatCode="0">
                  <c:v>100</c:v>
                </c:pt>
                <c:pt idx="5" formatCode="0">
                  <c:v>100</c:v>
                </c:pt>
                <c:pt idx="6" formatCode="0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43-48D6-9638-FD5D0A1FCE09}"/>
            </c:ext>
          </c:extLst>
        </c:ser>
        <c:ser>
          <c:idx val="1"/>
          <c:order val="1"/>
          <c:tx>
            <c:strRef>
              <c:f>'Temperaturfenster vollständig'!$C$19</c:f>
              <c:strCache>
                <c:ptCount val="1"/>
                <c:pt idx="0">
                  <c:v>KEKAT-2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'Temperaturfenster vollständig'!$A$20:$A$26</c:f>
              <c:numCache>
                <c:formatCode>General</c:formatCode>
                <c:ptCount val="7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  <c:pt idx="3">
                  <c:v>350</c:v>
                </c:pt>
                <c:pt idx="4">
                  <c:v>400</c:v>
                </c:pt>
                <c:pt idx="5">
                  <c:v>450</c:v>
                </c:pt>
                <c:pt idx="6">
                  <c:v>500</c:v>
                </c:pt>
              </c:numCache>
            </c:numRef>
          </c:xVal>
          <c:yVal>
            <c:numRef>
              <c:f>'Temperaturfenster vollständig'!$C$20:$C$26</c:f>
              <c:numCache>
                <c:formatCode>General</c:formatCode>
                <c:ptCount val="7"/>
                <c:pt idx="0">
                  <c:v>89</c:v>
                </c:pt>
                <c:pt idx="1">
                  <c:v>97</c:v>
                </c:pt>
                <c:pt idx="2">
                  <c:v>99</c:v>
                </c:pt>
                <c:pt idx="3">
                  <c:v>94</c:v>
                </c:pt>
                <c:pt idx="4">
                  <c:v>82</c:v>
                </c:pt>
                <c:pt idx="5">
                  <c:v>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43-48D6-9638-FD5D0A1FCE09}"/>
            </c:ext>
          </c:extLst>
        </c:ser>
        <c:ser>
          <c:idx val="2"/>
          <c:order val="2"/>
          <c:tx>
            <c:strRef>
              <c:f>'Temperaturfenster vollständig'!$D$19</c:f>
              <c:strCache>
                <c:ptCount val="1"/>
                <c:pt idx="0">
                  <c:v>KEKAT-3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'Temperaturfenster vollständig'!$A$20:$A$26</c:f>
              <c:numCache>
                <c:formatCode>General</c:formatCode>
                <c:ptCount val="7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  <c:pt idx="3">
                  <c:v>350</c:v>
                </c:pt>
                <c:pt idx="4">
                  <c:v>400</c:v>
                </c:pt>
                <c:pt idx="5">
                  <c:v>450</c:v>
                </c:pt>
                <c:pt idx="6">
                  <c:v>500</c:v>
                </c:pt>
              </c:numCache>
            </c:numRef>
          </c:xVal>
          <c:yVal>
            <c:numRef>
              <c:f>'Temperaturfenster vollständig'!$D$20:$D$26</c:f>
              <c:numCache>
                <c:formatCode>General</c:formatCode>
                <c:ptCount val="7"/>
                <c:pt idx="0">
                  <c:v>76</c:v>
                </c:pt>
                <c:pt idx="1">
                  <c:v>97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43-48D6-9638-FD5D0A1FC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722816"/>
        <c:axId val="66735104"/>
      </c:scatterChart>
      <c:valAx>
        <c:axId val="66722816"/>
        <c:scaling>
          <c:orientation val="minMax"/>
          <c:max val="550"/>
          <c:min val="150"/>
        </c:scaling>
        <c:delete val="0"/>
        <c:axPos val="b"/>
        <c:title>
          <c:tx>
            <c:rich>
              <a:bodyPr/>
              <a:lstStyle/>
              <a:p>
                <a:pPr>
                  <a:defRPr sz="2200">
                    <a:solidFill>
                      <a:srgbClr val="626464"/>
                    </a:solidFill>
                  </a:defRPr>
                </a:pPr>
                <a:r>
                  <a:rPr lang="en-US" sz="2200" dirty="0" smtClean="0">
                    <a:solidFill>
                      <a:srgbClr val="626464"/>
                    </a:solidFill>
                  </a:rPr>
                  <a:t>Temperature in </a:t>
                </a:r>
                <a:r>
                  <a:rPr lang="en-US" sz="2200" dirty="0">
                    <a:solidFill>
                      <a:srgbClr val="626464"/>
                    </a:solidFill>
                  </a:rPr>
                  <a:t>°C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100" b="1"/>
            </a:pPr>
            <a:endParaRPr lang="de-DE"/>
          </a:p>
        </c:txPr>
        <c:crossAx val="66735104"/>
        <c:crosses val="autoZero"/>
        <c:crossBetween val="midCat"/>
        <c:majorUnit val="100"/>
      </c:valAx>
      <c:valAx>
        <c:axId val="66735104"/>
        <c:scaling>
          <c:orientation val="minMax"/>
          <c:max val="12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200">
                    <a:solidFill>
                      <a:srgbClr val="626464"/>
                    </a:solidFill>
                  </a:defRPr>
                </a:pPr>
                <a:r>
                  <a:rPr lang="en-US" sz="2200" baseline="0" dirty="0">
                    <a:solidFill>
                      <a:srgbClr val="626464"/>
                    </a:solidFill>
                  </a:rPr>
                  <a:t>NO</a:t>
                </a:r>
                <a:r>
                  <a:rPr lang="en-US" sz="2200" baseline="-25000" dirty="0">
                    <a:solidFill>
                      <a:srgbClr val="626464"/>
                    </a:solidFill>
                  </a:rPr>
                  <a:t>x</a:t>
                </a:r>
                <a:r>
                  <a:rPr lang="en-US" sz="2200" baseline="0" dirty="0">
                    <a:solidFill>
                      <a:srgbClr val="626464"/>
                    </a:solidFill>
                  </a:rPr>
                  <a:t> C</a:t>
                </a:r>
                <a:r>
                  <a:rPr lang="en-US" sz="2200" dirty="0" smtClean="0">
                    <a:solidFill>
                      <a:srgbClr val="626464"/>
                    </a:solidFill>
                  </a:rPr>
                  <a:t>onversion </a:t>
                </a:r>
                <a:r>
                  <a:rPr lang="en-US" sz="2200" baseline="0" dirty="0" smtClean="0">
                    <a:solidFill>
                      <a:srgbClr val="626464"/>
                    </a:solidFill>
                  </a:rPr>
                  <a:t> in</a:t>
                </a:r>
                <a:r>
                  <a:rPr lang="en-US" sz="2200" dirty="0" smtClean="0">
                    <a:solidFill>
                      <a:srgbClr val="626464"/>
                    </a:solidFill>
                  </a:rPr>
                  <a:t> </a:t>
                </a:r>
                <a:r>
                  <a:rPr lang="en-US" sz="2200" dirty="0">
                    <a:solidFill>
                      <a:srgbClr val="626464"/>
                    </a:solidFill>
                  </a:rPr>
                  <a:t>%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100" b="1"/>
            </a:pPr>
            <a:endParaRPr lang="de-DE"/>
          </a:p>
        </c:txPr>
        <c:crossAx val="66722816"/>
        <c:crosses val="autoZero"/>
        <c:crossBetween val="midCat"/>
        <c:majorUnit val="20"/>
      </c:valAx>
      <c:spPr>
        <a:ln>
          <a:solidFill>
            <a:srgbClr val="626464"/>
          </a:solidFill>
        </a:ln>
      </c:spPr>
    </c:plotArea>
    <c:legend>
      <c:legendPos val="b"/>
      <c:layout>
        <c:manualLayout>
          <c:xMode val="edge"/>
          <c:yMode val="edge"/>
          <c:x val="0.19335068174078462"/>
          <c:y val="0.92005219982005559"/>
          <c:w val="0.64211966770145323"/>
          <c:h val="7.9947800179944101E-2"/>
        </c:manualLayout>
      </c:layout>
      <c:overlay val="0"/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rgbClr val="6264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3078427" cy="511730"/>
          </a:xfrm>
          <a:prstGeom prst="rect">
            <a:avLst/>
          </a:prstGeom>
        </p:spPr>
        <p:txBody>
          <a:bodyPr vert="horz" lIns="95042" tIns="47520" rIns="95042" bIns="475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8" y="2"/>
            <a:ext cx="3078427" cy="511730"/>
          </a:xfrm>
          <a:prstGeom prst="rect">
            <a:avLst/>
          </a:prstGeom>
        </p:spPr>
        <p:txBody>
          <a:bodyPr vert="horz" lIns="95042" tIns="47520" rIns="95042" bIns="47520" rtlCol="0"/>
          <a:lstStyle>
            <a:lvl1pPr algn="r">
              <a:defRPr sz="1200"/>
            </a:lvl1pPr>
          </a:lstStyle>
          <a:p>
            <a:pPr>
              <a:defRPr/>
            </a:pPr>
            <a:fld id="{13F519AF-9C06-AB4F-A036-86F1C75CEF6D}" type="datetime1">
              <a:rPr lang="de-DE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6" y="9721107"/>
            <a:ext cx="3078427" cy="511730"/>
          </a:xfrm>
          <a:prstGeom prst="rect">
            <a:avLst/>
          </a:prstGeom>
        </p:spPr>
        <p:txBody>
          <a:bodyPr vert="horz" lIns="95042" tIns="47520" rIns="95042" bIns="475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8" y="9721107"/>
            <a:ext cx="3078427" cy="511730"/>
          </a:xfrm>
          <a:prstGeom prst="rect">
            <a:avLst/>
          </a:prstGeom>
        </p:spPr>
        <p:txBody>
          <a:bodyPr vert="horz" lIns="95042" tIns="47520" rIns="95042" bIns="47520" rtlCol="0" anchor="b"/>
          <a:lstStyle>
            <a:lvl1pPr algn="r">
              <a:defRPr sz="1200"/>
            </a:lvl1pPr>
          </a:lstStyle>
          <a:p>
            <a:pPr>
              <a:defRPr/>
            </a:pPr>
            <a:fld id="{C00723B0-37F2-8449-8C8A-4DBE39CCF1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227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2" tIns="47520" rIns="95042" bIns="475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43" y="2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2" tIns="47520" rIns="95042" bIns="475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9687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11" y="4861446"/>
            <a:ext cx="5209647" cy="46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2" tIns="47520" rIns="95042" bIns="47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722886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2" tIns="47520" rIns="95042" bIns="475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43" y="9722886"/>
            <a:ext cx="3078427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2" tIns="47520" rIns="95042" bIns="475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61D45A-827A-1847-88F0-7A63A8291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196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1D45A-827A-1847-88F0-7A63A82917A3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86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1D45A-827A-1847-88F0-7A63A82917A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99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1D45A-827A-1847-88F0-7A63A82917A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1D45A-827A-1847-88F0-7A63A82917A3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91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1D45A-827A-1847-88F0-7A63A82917A3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9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667000"/>
            <a:ext cx="7391400" cy="2193758"/>
          </a:xfrm>
          <a:prstGeom prst="rect">
            <a:avLst/>
          </a:prstGeom>
        </p:spPr>
        <p:txBody>
          <a:bodyPr lIns="0" tIns="0" rIns="0" bIns="0"/>
          <a:lstStyle>
            <a:lvl1pPr>
              <a:defRPr sz="3000" baseline="0"/>
            </a:lvl1pPr>
          </a:lstStyle>
          <a:p>
            <a:r>
              <a:rPr lang="de-DE" dirty="0" smtClean="0"/>
              <a:t>Titelfolie ohne Bild</a:t>
            </a:r>
            <a:br>
              <a:rPr lang="de-DE" dirty="0" smtClean="0"/>
            </a:br>
            <a:r>
              <a:rPr lang="de-DE" dirty="0" smtClean="0"/>
              <a:t>Dies ist die Hauptüberschrift der</a:t>
            </a:r>
            <a:br>
              <a:rPr lang="de-DE" dirty="0" smtClean="0"/>
            </a:br>
            <a:r>
              <a:rPr lang="de-DE" dirty="0" smtClean="0"/>
              <a:t>Präsentation – Schriftart Arial –</a:t>
            </a:r>
            <a:br>
              <a:rPr lang="de-DE" dirty="0" smtClean="0"/>
            </a:br>
            <a:r>
              <a:rPr lang="de-DE" dirty="0" smtClean="0"/>
              <a:t>Schriftgröße 30 – Farbe RGB 98-100-100 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11" y="313049"/>
            <a:ext cx="2119735" cy="499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für Nadelfilzpräsentationen (Rollenw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2213"/>
            <a:ext cx="9144000" cy="339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541020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baseline="0"/>
            </a:lvl1pPr>
          </a:lstStyle>
          <a:p>
            <a:r>
              <a:rPr lang="de-DE" dirty="0" smtClean="0"/>
              <a:t>Titelfolie für Nadelfilzpräsentationen (Rollenware)!</a:t>
            </a:r>
            <a:br>
              <a:rPr lang="de-DE" dirty="0" smtClean="0"/>
            </a:br>
            <a:r>
              <a:rPr lang="de-DE" dirty="0" smtClean="0"/>
              <a:t>Dies ist die Themenüberschrift der Präsentation</a:t>
            </a:r>
            <a:br>
              <a:rPr lang="de-DE" dirty="0" smtClean="0"/>
            </a:br>
            <a:r>
              <a:rPr lang="de-DE" dirty="0" smtClean="0"/>
              <a:t>- Schriftart Arial – Schriftgröße 15 – Farbe RGB 98-100-100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524000"/>
            <a:ext cx="7772400" cy="9906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de-DE" sz="3000" b="1" i="0" u="none" strike="noStrike" kern="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de-DE" dirty="0" smtClean="0"/>
              <a:t>Dies ist die Hauptüberschrift</a:t>
            </a:r>
            <a:br>
              <a:rPr lang="de-DE" dirty="0" smtClean="0"/>
            </a:br>
            <a:r>
              <a:rPr lang="de-DE" dirty="0" smtClean="0"/>
              <a:t>auf Bildern, max. zwei Zeilen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4496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für Filterschlauchpräsenta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0150"/>
            <a:ext cx="9144000" cy="339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541020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aseline="0"/>
            </a:lvl1pPr>
          </a:lstStyle>
          <a:p>
            <a:r>
              <a:rPr lang="de-DE" dirty="0" smtClean="0"/>
              <a:t>Titelfolie für Filterschlauchpräsentationen!</a:t>
            </a:r>
            <a:br>
              <a:rPr lang="de-DE" dirty="0" smtClean="0"/>
            </a:br>
            <a:r>
              <a:rPr lang="de-DE" dirty="0" smtClean="0"/>
              <a:t>Dies ist die Themenüberschrift der Präsentation</a:t>
            </a:r>
            <a:br>
              <a:rPr lang="de-DE" dirty="0" smtClean="0"/>
            </a:br>
            <a:r>
              <a:rPr lang="de-DE" dirty="0" smtClean="0"/>
              <a:t>- Schriftart Arial – Schriftgröße 15 – Farbe RGB 98-100-100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524000"/>
            <a:ext cx="7772400" cy="9906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de-DE" sz="3000" b="1" i="0" u="none" strike="noStrike" kern="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de-DE" dirty="0" smtClean="0"/>
              <a:t>Dies ist die Hauptüberschrift</a:t>
            </a:r>
            <a:br>
              <a:rPr lang="de-DE" dirty="0" smtClean="0"/>
            </a:br>
            <a:r>
              <a:rPr lang="de-DE" dirty="0" smtClean="0"/>
              <a:t>auf Bildern, max. zwei Zeilen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6168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variabl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0" y="1176865"/>
            <a:ext cx="9144000" cy="3395135"/>
          </a:xfrm>
          <a:prstGeom prst="rect">
            <a:avLst/>
          </a:prstGeom>
          <a:blipFill rotWithShape="1"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/>
          <a:lstStyle>
            <a:lvl1pPr marL="0" indent="0">
              <a:buFont typeface="+mj-lt"/>
              <a:buNone/>
              <a:defRPr>
                <a:solidFill>
                  <a:srgbClr val="626464"/>
                </a:solidFill>
              </a:defRPr>
            </a:lvl1pPr>
          </a:lstStyle>
          <a:p>
            <a:r>
              <a:rPr lang="de-DE" dirty="0" smtClean="0"/>
              <a:t>Bild durch Klicken auf das Piktogramm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4724400"/>
            <a:ext cx="5410200" cy="76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aseline="0"/>
            </a:lvl1pPr>
          </a:lstStyle>
          <a:p>
            <a:r>
              <a:rPr lang="de-DE" dirty="0" smtClean="0"/>
              <a:t>Allgemeine Titelfolie mit Bild</a:t>
            </a:r>
            <a:br>
              <a:rPr lang="de-DE" dirty="0" smtClean="0"/>
            </a:br>
            <a:r>
              <a:rPr lang="de-DE" dirty="0" smtClean="0"/>
              <a:t>Dies ist die Themenüberschrift der Präsentation</a:t>
            </a:r>
            <a:br>
              <a:rPr lang="de-DE" dirty="0" smtClean="0"/>
            </a:br>
            <a:r>
              <a:rPr lang="de-DE" dirty="0" smtClean="0"/>
              <a:t>- Schriftart Arial – Schriftgröße 15 – Farbe RGB 98-100-100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524000"/>
            <a:ext cx="7772400" cy="9906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de-DE" sz="3000" b="1" i="0" u="none" strike="noStrike" kern="0" cap="none" spc="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de-DE" smtClean="0"/>
              <a:t>Dies ist die Hauptüberschrift,</a:t>
            </a:r>
            <a:br>
              <a:rPr lang="de-DE" smtClean="0"/>
            </a:br>
            <a:r>
              <a:rPr lang="de-DE" smtClean="0"/>
              <a:t>auf Bildern max. zwei Zeilen</a:t>
            </a:r>
            <a:endParaRPr lang="de-DE" noProof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7172325" y="672465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8601075" y="728663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11" y="313049"/>
            <a:ext cx="2119735" cy="499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Aufzählungs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1981200"/>
            <a:ext cx="5562600" cy="5334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500" b="1" i="0" baseline="0">
                <a:solidFill>
                  <a:srgbClr val="004B95"/>
                </a:solidFill>
              </a:defRPr>
            </a:lvl1pPr>
            <a:lvl2pPr marL="0" indent="0">
              <a:buFontTx/>
              <a:buNone/>
              <a:defRPr sz="1400" b="1" i="0">
                <a:solidFill>
                  <a:srgbClr val="004B95"/>
                </a:solidFill>
              </a:defRPr>
            </a:lvl2pPr>
            <a:lvl3pPr marL="0" indent="0">
              <a:buFontTx/>
              <a:buNone/>
              <a:defRPr sz="1400" b="1" i="0">
                <a:solidFill>
                  <a:srgbClr val="004B95"/>
                </a:solidFill>
              </a:defRPr>
            </a:lvl3pPr>
            <a:lvl4pPr marL="0" indent="0">
              <a:buFontTx/>
              <a:buNone/>
              <a:defRPr sz="1400" b="1" i="0">
                <a:solidFill>
                  <a:srgbClr val="004B95"/>
                </a:solidFill>
              </a:defRPr>
            </a:lvl4pPr>
            <a:lvl5pPr marL="0" indent="0">
              <a:buFontTx/>
              <a:buNone/>
              <a:defRPr sz="1400" b="1" i="0">
                <a:solidFill>
                  <a:srgbClr val="004B95"/>
                </a:solidFill>
              </a:defRPr>
            </a:lvl5pPr>
          </a:lstStyle>
          <a:p>
            <a:pPr lvl="0"/>
            <a:r>
              <a:rPr lang="de-DE" dirty="0" err="1" smtClean="0"/>
              <a:t>Subtitel</a:t>
            </a:r>
            <a:r>
              <a:rPr lang="de-DE" dirty="0" smtClean="0"/>
              <a:t> – Arial – Schriftgröße 15 – Farbe RGB 0-75-149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381125" y="2668588"/>
            <a:ext cx="6038850" cy="3260725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626464"/>
              </a:buClr>
              <a:tabLst>
                <a:tab pos="180975" algn="l"/>
              </a:tabLst>
              <a:defRPr sz="1500">
                <a:solidFill>
                  <a:srgbClr val="626464"/>
                </a:solidFill>
              </a:defRPr>
            </a:lvl1pPr>
            <a:lvl2pPr marL="265113" indent="-265113">
              <a:buClr>
                <a:srgbClr val="626464"/>
              </a:buClr>
              <a:tabLst>
                <a:tab pos="180975" algn="l"/>
              </a:tabLst>
              <a:defRPr sz="1500">
                <a:solidFill>
                  <a:srgbClr val="626464"/>
                </a:solidFill>
              </a:defRPr>
            </a:lvl2pPr>
            <a:lvl3pPr>
              <a:buClr>
                <a:srgbClr val="626464"/>
              </a:buClr>
              <a:tabLst>
                <a:tab pos="180975" algn="l"/>
                <a:tab pos="265113" algn="l"/>
              </a:tabLst>
              <a:defRPr sz="1500">
                <a:solidFill>
                  <a:srgbClr val="626464"/>
                </a:solidFill>
              </a:defRPr>
            </a:lvl3pPr>
          </a:lstStyle>
          <a:p>
            <a:pPr lvl="0"/>
            <a:r>
              <a:rPr lang="de-DE" dirty="0" smtClean="0"/>
              <a:t>Dies ist ein Aufzählungstext</a:t>
            </a:r>
          </a:p>
          <a:p>
            <a:pPr lvl="0"/>
            <a:r>
              <a:rPr lang="de-DE" dirty="0" smtClean="0"/>
              <a:t>Schriftart Arial</a:t>
            </a:r>
          </a:p>
          <a:p>
            <a:pPr lvl="0"/>
            <a:r>
              <a:rPr lang="de-DE" dirty="0" smtClean="0"/>
              <a:t>Schriftgröße 15</a:t>
            </a:r>
          </a:p>
          <a:p>
            <a:pPr lvl="0"/>
            <a:r>
              <a:rPr lang="de-DE" dirty="0" smtClean="0"/>
              <a:t>Schriftfarbe RGB 98-100-100</a:t>
            </a:r>
          </a:p>
          <a:p>
            <a:pPr lvl="2"/>
            <a:r>
              <a:rPr lang="de-DE" dirty="0" smtClean="0"/>
              <a:t>Schriftfarbe 98-100-100</a:t>
            </a:r>
          </a:p>
          <a:p>
            <a:pPr lvl="2"/>
            <a:r>
              <a:rPr lang="de-DE" dirty="0" smtClean="0"/>
              <a:t>Schriftfarbe 98-100-100</a:t>
            </a:r>
          </a:p>
          <a:p>
            <a:pPr lvl="0"/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Mengen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81000" y="1371600"/>
            <a:ext cx="8305800" cy="457200"/>
          </a:xfrm>
          <a:prstGeom prst="rect">
            <a:avLst/>
          </a:prstGeom>
        </p:spPr>
        <p:txBody>
          <a:bodyPr vert="horz" tIns="0" rIns="0" bIns="0"/>
          <a:lstStyle>
            <a:lvl1pPr>
              <a:defRPr sz="3000"/>
            </a:lvl1pPr>
          </a:lstStyle>
          <a:p>
            <a:r>
              <a:rPr lang="de-DE" dirty="0" smtClean="0"/>
              <a:t>Überschrift – Arial – Größe 30 – 98-100-100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1981200"/>
            <a:ext cx="6629400" cy="419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626464"/>
              </a:buClr>
              <a:buFont typeface="Arial" pitchFamily="34" charset="0"/>
              <a:buNone/>
              <a:defRPr sz="1500" b="0" i="0" baseline="0">
                <a:solidFill>
                  <a:srgbClr val="626464"/>
                </a:solidFill>
              </a:defRPr>
            </a:lvl1pPr>
            <a:lvl2pPr marL="0" indent="0">
              <a:buFontTx/>
              <a:buNone/>
              <a:defRPr sz="1400" b="1" i="0">
                <a:solidFill>
                  <a:srgbClr val="004B95"/>
                </a:solidFill>
              </a:defRPr>
            </a:lvl2pPr>
            <a:lvl3pPr marL="0" indent="0">
              <a:buFontTx/>
              <a:buNone/>
              <a:defRPr sz="1400" b="1" i="0">
                <a:solidFill>
                  <a:srgbClr val="004B95"/>
                </a:solidFill>
              </a:defRPr>
            </a:lvl3pPr>
            <a:lvl4pPr marL="0" indent="0">
              <a:buFontTx/>
              <a:buNone/>
              <a:defRPr sz="1400" b="1" i="0">
                <a:solidFill>
                  <a:srgbClr val="004B95"/>
                </a:solidFill>
              </a:defRPr>
            </a:lvl4pPr>
            <a:lvl5pPr marL="0" indent="0">
              <a:buFontTx/>
              <a:buNone/>
              <a:defRPr sz="1400" b="1" i="0">
                <a:solidFill>
                  <a:srgbClr val="004B95"/>
                </a:solidFill>
              </a:defRPr>
            </a:lvl5pPr>
          </a:lstStyle>
          <a:p>
            <a:pPr lvl="0"/>
            <a:r>
              <a:rPr lang="de-DE" dirty="0" smtClean="0"/>
              <a:t>Dies ist der Mengentext mit der Schriftart Arial und einer Schriftgröße von 15. Die Farbe der Schrift setzt sich im RGB-Modus aus 98-100-100 </a:t>
            </a:r>
            <a:r>
              <a:rPr lang="de-DE" smtClean="0"/>
              <a:t>zusammen.</a:t>
            </a:r>
          </a:p>
          <a:p>
            <a:pPr lvl="0"/>
            <a:endParaRPr lang="de-DE" dirty="0" smtClean="0"/>
          </a:p>
          <a:p>
            <a:pPr lvl="1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Kontaktinforma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5526" y="3577699"/>
            <a:ext cx="57356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BWF </a:t>
            </a:r>
            <a:r>
              <a:rPr lang="de-DE" sz="1500" kern="1200" dirty="0" err="1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Tec</a:t>
            </a:r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 GmbH &amp; Co. KG</a:t>
            </a:r>
          </a:p>
          <a:p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BWF Envirotec</a:t>
            </a:r>
          </a:p>
          <a:p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Bahnhofstr. 20</a:t>
            </a:r>
          </a:p>
          <a:p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89362 </a:t>
            </a:r>
            <a:r>
              <a:rPr lang="de-DE" sz="1500" kern="1200" dirty="0" err="1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Offingen</a:t>
            </a:r>
            <a:endParaRPr lang="de-DE" sz="1500" kern="1200" dirty="0" smtClean="0">
              <a:solidFill>
                <a:srgbClr val="626464"/>
              </a:solidFill>
              <a:latin typeface="Arial" charset="0"/>
              <a:ea typeface="ＭＳ Ｐゴシック" pitchFamily="34" charset="-128"/>
              <a:cs typeface="ＭＳ Ｐゴシック" pitchFamily="-106" charset="-128"/>
            </a:endParaRPr>
          </a:p>
          <a:p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Germany</a:t>
            </a:r>
          </a:p>
          <a:p>
            <a:endParaRPr lang="de-DE" sz="1500" kern="1200" dirty="0" smtClean="0">
              <a:solidFill>
                <a:srgbClr val="626464"/>
              </a:solidFill>
              <a:latin typeface="Arial" charset="0"/>
              <a:ea typeface="ＭＳ Ｐゴシック" pitchFamily="34" charset="-128"/>
              <a:cs typeface="ＭＳ Ｐゴシック" pitchFamily="-106" charset="-128"/>
            </a:endParaRPr>
          </a:p>
          <a:p>
            <a:pPr>
              <a:tabLst>
                <a:tab pos="1074738" algn="l"/>
              </a:tabLst>
            </a:pPr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www.bwf-envirotec.com</a:t>
            </a:r>
          </a:p>
          <a:p>
            <a:endParaRPr lang="de-DE" sz="1500" baseline="0" dirty="0">
              <a:solidFill>
                <a:srgbClr val="626464"/>
              </a:solidFill>
              <a:latin typeface="+mj-lt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382713" y="1981200"/>
            <a:ext cx="7041620" cy="1846659"/>
          </a:xfrm>
          <a:prstGeom prst="rect">
            <a:avLst/>
          </a:prstGeom>
        </p:spPr>
        <p:txBody>
          <a:bodyPr vert="horz" wrap="squar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Would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you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like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to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receive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more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information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on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our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company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our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products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and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services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Contact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: 	Thorsten Bahr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	</a:t>
            </a:r>
            <a:r>
              <a:rPr kumimoji="0" lang="de-DE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Telephone</a:t>
            </a:r>
            <a:r>
              <a:rPr kumimoji="0" lang="de-DE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+49-82 24-71-508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500" kern="1200" dirty="0" smtClean="0">
                <a:solidFill>
                  <a:srgbClr val="626464"/>
                </a:solidFill>
                <a:latin typeface="Arial" charset="0"/>
                <a:ea typeface="ＭＳ Ｐゴシック" pitchFamily="34" charset="-128"/>
                <a:cs typeface="ＭＳ Ｐゴシック" pitchFamily="-106" charset="-128"/>
              </a:rPr>
              <a:t>	thorsten.bahr@bwf-envirotec.de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389467" y="1354667"/>
            <a:ext cx="7433734" cy="461665"/>
          </a:xfrm>
          <a:prstGeom prst="rect">
            <a:avLst/>
          </a:prstGeom>
        </p:spPr>
        <p:txBody>
          <a:bodyPr vert="horz" wrap="squar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</a:t>
            </a:r>
            <a:endParaRPr kumimoji="0" lang="de-DE" sz="3000" b="1" i="0" u="none" strike="noStrike" kern="0" cap="none" spc="0" normalizeH="0" baseline="0" noProof="0" dirty="0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2756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: 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3437048"/>
            <a:ext cx="7391400" cy="14700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000" baseline="0"/>
            </a:lvl1pPr>
          </a:lstStyle>
          <a:p>
            <a:r>
              <a:rPr lang="de-DE" smtClean="0"/>
              <a:t>Vielen Dank für Ihre Aufmerksamkeit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r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81000" y="1371600"/>
            <a:ext cx="8305800" cy="457200"/>
          </a:xfrm>
          <a:prstGeom prst="rect">
            <a:avLst/>
          </a:prstGeom>
        </p:spPr>
        <p:txBody>
          <a:bodyPr vert="horz" tIns="0" rIns="0" bIns="0"/>
          <a:lstStyle>
            <a:lvl1pPr>
              <a:defRPr sz="3000"/>
            </a:lvl1pPr>
          </a:lstStyle>
          <a:p>
            <a:r>
              <a:rPr lang="de-DE" dirty="0" smtClean="0"/>
              <a:t>Headline – Arial – Size 30 – 98-100-100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1981200"/>
            <a:ext cx="6629400" cy="419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Clr>
                <a:srgbClr val="626464"/>
              </a:buClr>
              <a:buFont typeface="Arial" pitchFamily="34" charset="0"/>
              <a:buNone/>
              <a:defRPr sz="1500" b="0" i="0" baseline="0">
                <a:solidFill>
                  <a:srgbClr val="626464"/>
                </a:solidFill>
              </a:defRPr>
            </a:lvl1pPr>
            <a:lvl2pPr marL="0" indent="0">
              <a:buFontTx/>
              <a:buNone/>
              <a:defRPr sz="1400" b="1" i="0">
                <a:solidFill>
                  <a:srgbClr val="004B95"/>
                </a:solidFill>
              </a:defRPr>
            </a:lvl2pPr>
            <a:lvl3pPr marL="0" indent="0">
              <a:buFontTx/>
              <a:buNone/>
              <a:defRPr sz="1400" b="1" i="0">
                <a:solidFill>
                  <a:srgbClr val="004B95"/>
                </a:solidFill>
              </a:defRPr>
            </a:lvl3pPr>
            <a:lvl4pPr marL="0" indent="0">
              <a:buFontTx/>
              <a:buNone/>
              <a:defRPr sz="1400" b="1" i="0">
                <a:solidFill>
                  <a:srgbClr val="004B95"/>
                </a:solidFill>
              </a:defRPr>
            </a:lvl4pPr>
            <a:lvl5pPr marL="0" indent="0">
              <a:buFontTx/>
              <a:buNone/>
              <a:defRPr sz="1400" b="1" i="0">
                <a:solidFill>
                  <a:srgbClr val="004B95"/>
                </a:solidFill>
              </a:defRPr>
            </a:lvl5pPr>
          </a:lstStyle>
          <a:p>
            <a:pPr lvl="0"/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 for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body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, </a:t>
            </a:r>
            <a:r>
              <a:rPr lang="de-DE" dirty="0" err="1" smtClean="0"/>
              <a:t>font</a:t>
            </a:r>
            <a:r>
              <a:rPr lang="de-DE" dirty="0" smtClean="0"/>
              <a:t> type Arial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font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15. The </a:t>
            </a:r>
            <a:r>
              <a:rPr lang="de-DE" dirty="0" err="1" smtClean="0"/>
              <a:t>colour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</a:p>
          <a:p>
            <a:pPr lvl="0"/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font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RGB 98-100-100.</a:t>
            </a:r>
          </a:p>
        </p:txBody>
      </p:sp>
    </p:spTree>
    <p:extLst>
      <p:ext uri="{BB962C8B-B14F-4D97-AF65-F5344CB8AC3E}">
        <p14:creationId xmlns:p14="http://schemas.microsoft.com/office/powerpoint/2010/main" val="2649193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6197600" y="6604000"/>
            <a:ext cx="26416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de-DE" sz="800" dirty="0" smtClean="0"/>
              <a:t> </a:t>
            </a:r>
            <a:r>
              <a:rPr lang="de-DE" sz="800" b="1" dirty="0" smtClean="0">
                <a:solidFill>
                  <a:srgbClr val="0093D3"/>
                </a:solidFill>
              </a:rPr>
              <a:t>|  </a:t>
            </a:r>
            <a:fld id="{5F4CD360-E066-C54D-8191-7B7BE6C87E90}" type="slidenum">
              <a:rPr lang="de-DE" sz="800"/>
              <a:pPr algn="r">
                <a:defRPr/>
              </a:pPr>
              <a:t>‹Nr.›</a:t>
            </a:fld>
            <a:endParaRPr lang="de-DE" sz="800" dirty="0"/>
          </a:p>
        </p:txBody>
      </p:sp>
      <p:pic>
        <p:nvPicPr>
          <p:cNvPr id="3" name="Picture 9" descr="balken_dick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55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balken_duenn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15100"/>
            <a:ext cx="9145588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11" y="313049"/>
            <a:ext cx="2119735" cy="499730"/>
          </a:xfrm>
          <a:prstGeom prst="rect">
            <a:avLst/>
          </a:prstGeom>
        </p:spPr>
      </p:pic>
      <p:pic>
        <p:nvPicPr>
          <p:cNvPr id="6" name="Filter-ppt.jpg" descr="/Volumes/Datenarchiv RAID/Daten-Archiv/B Kunde/BWF/ GROUP/5181 CD Manual 2011/PPT-Vorlagen 2011/Beispielbilder/Filter-pp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137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6" r:id="rId2"/>
    <p:sldLayoutId id="2147483667" r:id="rId3"/>
    <p:sldLayoutId id="2147483662" r:id="rId4"/>
    <p:sldLayoutId id="2147483660" r:id="rId5"/>
    <p:sldLayoutId id="2147483661" r:id="rId6"/>
    <p:sldLayoutId id="2147483664" r:id="rId7"/>
    <p:sldLayoutId id="2147483663" r:id="rId8"/>
    <p:sldLayoutId id="2147483668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2646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26464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26464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26464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626464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19FCE"/>
        </a:buClr>
        <a:buFont typeface="Times" pitchFamily="-106" charset="0"/>
        <a:buChar char="•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" b="39934"/>
          <a:stretch/>
        </p:blipFill>
        <p:spPr>
          <a:xfrm>
            <a:off x="-4506" y="1091866"/>
            <a:ext cx="9144000" cy="335983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28625" y="4653889"/>
            <a:ext cx="5791201" cy="614142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3600" dirty="0" smtClean="0">
                <a:solidFill>
                  <a:srgbClr val="0093D3"/>
                </a:solidFill>
              </a:rPr>
              <a:t>Pyrotex</a:t>
            </a:r>
            <a:r>
              <a:rPr lang="en-GB" sz="3600" baseline="30000" dirty="0" smtClean="0">
                <a:solidFill>
                  <a:srgbClr val="0093D3"/>
                </a:solidFill>
              </a:rPr>
              <a:t>®</a:t>
            </a:r>
            <a:r>
              <a:rPr lang="en-GB" sz="3600" dirty="0" smtClean="0">
                <a:solidFill>
                  <a:srgbClr val="0093D3"/>
                </a:solidFill>
              </a:rPr>
              <a:t> KE</a:t>
            </a:r>
            <a:endParaRPr lang="en-GB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11" y="313049"/>
            <a:ext cx="2119735" cy="499730"/>
          </a:xfrm>
          <a:prstGeom prst="rect">
            <a:avLst/>
          </a:prstGeom>
        </p:spPr>
      </p:pic>
      <p:pic>
        <p:nvPicPr>
          <p:cNvPr id="7" name="Filter-ppt.jpg" descr="/Volumes/Datenarchiv RAID/Daten-Archiv/B Kunde/BWF/ GROUP/5181 CD Manual 2011/PPT-Vorlagen 2011/Beispielbilder/Filter-ppt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1371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7211" r="15025" b="-2733"/>
          <a:stretch/>
        </p:blipFill>
        <p:spPr bwMode="auto">
          <a:xfrm>
            <a:off x="6810232" y="4844954"/>
            <a:ext cx="1528549" cy="144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2"/>
          <p:cNvSpPr txBox="1">
            <a:spLocks/>
          </p:cNvSpPr>
          <p:nvPr/>
        </p:nvSpPr>
        <p:spPr>
          <a:xfrm>
            <a:off x="417249" y="5406801"/>
            <a:ext cx="6543109" cy="884828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500" b="1" baseline="0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GB" sz="2800" kern="0" dirty="0" smtClean="0"/>
              <a:t>A single Solution for Hot-Gas Particulate and NO</a:t>
            </a:r>
            <a:r>
              <a:rPr lang="en-GB" sz="2800" kern="0" baseline="-25000" dirty="0" smtClean="0"/>
              <a:t>x</a:t>
            </a:r>
            <a:r>
              <a:rPr lang="en-GB" sz="2800" kern="0" dirty="0" smtClean="0"/>
              <a:t> </a:t>
            </a:r>
            <a:r>
              <a:rPr lang="en-GB" sz="2800" kern="0" dirty="0"/>
              <a:t>Control</a:t>
            </a:r>
            <a:endParaRPr lang="en-GB" sz="3600" kern="0" dirty="0"/>
          </a:p>
        </p:txBody>
      </p:sp>
    </p:spTree>
    <p:extLst>
      <p:ext uri="{BB962C8B-B14F-4D97-AF65-F5344CB8AC3E}">
        <p14:creationId xmlns:p14="http://schemas.microsoft.com/office/powerpoint/2010/main" val="108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5" y="1150189"/>
            <a:ext cx="8884570" cy="5256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65615" y="1392140"/>
            <a:ext cx="2566415" cy="457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kern="0" dirty="0" smtClean="0">
                <a:solidFill>
                  <a:schemeClr val="bg1">
                    <a:lumMod val="50000"/>
                  </a:schemeClr>
                </a:solidFill>
              </a:rPr>
              <a:t>UV Test Results</a:t>
            </a:r>
            <a:endParaRPr lang="en-GB" kern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:\VT\PYROTEX KE85\Besuchs- und Besprechungsberichte\Italcementi Rezzato\Aussenaufnahmen\2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5"/>
          <a:stretch/>
        </p:blipFill>
        <p:spPr bwMode="auto">
          <a:xfrm>
            <a:off x="4554415" y="2391508"/>
            <a:ext cx="4378570" cy="400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81000" y="1223538"/>
            <a:ext cx="84582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sz="3200" kern="0" dirty="0" smtClean="0">
                <a:solidFill>
                  <a:srgbClr val="0093D3"/>
                </a:solidFill>
              </a:rPr>
              <a:t>Cement Clinker Cooler</a:t>
            </a:r>
            <a:endParaRPr lang="en-GB" sz="3200" kern="0" dirty="0">
              <a:solidFill>
                <a:srgbClr val="0093D3"/>
              </a:solidFill>
            </a:endParaRPr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496338" y="1869229"/>
            <a:ext cx="8348724" cy="952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tabLst>
                <a:tab pos="1520825" algn="l"/>
              </a:tabLst>
            </a:pPr>
            <a:r>
              <a:rPr lang="en-GB" kern="0" dirty="0" smtClean="0">
                <a:latin typeface="+mj-lt"/>
              </a:rPr>
              <a:t>Filter with 2 compartments (1 compartment Pyrotex</a:t>
            </a:r>
            <a:r>
              <a:rPr lang="en-GB" baseline="30000" dirty="0" smtClean="0"/>
              <a:t>® </a:t>
            </a:r>
            <a:r>
              <a:rPr lang="en-GB" dirty="0" smtClean="0"/>
              <a:t>KE</a:t>
            </a:r>
            <a:r>
              <a:rPr lang="en-GB" kern="0" dirty="0" smtClean="0">
                <a:latin typeface="+mj-lt"/>
              </a:rPr>
              <a:t>)</a:t>
            </a:r>
          </a:p>
          <a:p>
            <a:pPr>
              <a:tabLst>
                <a:tab pos="1520825" algn="l"/>
              </a:tabLst>
            </a:pPr>
            <a:r>
              <a:rPr lang="en-GB" kern="0" dirty="0" smtClean="0">
                <a:latin typeface="+mj-lt"/>
              </a:rPr>
              <a:t>T-shaped elements: </a:t>
            </a:r>
            <a:br>
              <a:rPr lang="en-GB" kern="0" dirty="0" smtClean="0">
                <a:latin typeface="+mj-lt"/>
              </a:rPr>
            </a:br>
            <a:r>
              <a:rPr lang="en-GB" kern="0" dirty="0" smtClean="0">
                <a:latin typeface="+mj-lt"/>
              </a:rPr>
              <a:t>2.400 each</a:t>
            </a:r>
          </a:p>
        </p:txBody>
      </p:sp>
      <p:sp>
        <p:nvSpPr>
          <p:cNvPr id="8" name="Textplatzhalter 3"/>
          <p:cNvSpPr txBox="1">
            <a:spLocks/>
          </p:cNvSpPr>
          <p:nvPr/>
        </p:nvSpPr>
        <p:spPr>
          <a:xfrm>
            <a:off x="509954" y="3253057"/>
            <a:ext cx="4044462" cy="315042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9FCE"/>
              </a:buClr>
              <a:buFont typeface="Times" pitchFamily="-106" charset="0"/>
              <a:buChar char="•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tabLst>
                <a:tab pos="984250" algn="l"/>
                <a:tab pos="2057400" algn="l"/>
              </a:tabLst>
            </a:pPr>
            <a:r>
              <a:rPr lang="en-GB" kern="0" dirty="0" smtClean="0">
                <a:latin typeface="+mj-lt"/>
              </a:rPr>
              <a:t>Temperature: </a:t>
            </a:r>
            <a:br>
              <a:rPr lang="en-GB" kern="0" dirty="0" smtClean="0">
                <a:latin typeface="+mj-lt"/>
              </a:rPr>
            </a:br>
            <a:r>
              <a:rPr lang="en-GB" kern="0" dirty="0" smtClean="0">
                <a:latin typeface="+mj-lt"/>
              </a:rPr>
              <a:t>	</a:t>
            </a:r>
            <a:r>
              <a:rPr lang="en-GB" kern="0" dirty="0" err="1" smtClean="0">
                <a:latin typeface="+mj-lt"/>
              </a:rPr>
              <a:t>t</a:t>
            </a:r>
            <a:r>
              <a:rPr lang="en-GB" kern="0" baseline="-25000" dirty="0" err="1" smtClean="0">
                <a:latin typeface="+mj-lt"/>
              </a:rPr>
              <a:t>operation</a:t>
            </a:r>
            <a:r>
              <a:rPr lang="en-GB" kern="0" dirty="0" smtClean="0">
                <a:latin typeface="+mj-lt"/>
              </a:rPr>
              <a:t> 	= 300°C </a:t>
            </a:r>
            <a:br>
              <a:rPr lang="en-GB" kern="0" dirty="0" smtClean="0">
                <a:latin typeface="+mj-lt"/>
              </a:rPr>
            </a:br>
            <a:r>
              <a:rPr lang="en-GB" kern="0" dirty="0" smtClean="0">
                <a:latin typeface="+mj-lt"/>
              </a:rPr>
              <a:t>	</a:t>
            </a:r>
            <a:r>
              <a:rPr lang="en-GB" kern="0" dirty="0" err="1" smtClean="0">
                <a:latin typeface="+mj-lt"/>
              </a:rPr>
              <a:t>t</a:t>
            </a:r>
            <a:r>
              <a:rPr lang="en-GB" kern="0" baseline="-25000" dirty="0" err="1" smtClean="0">
                <a:latin typeface="+mj-lt"/>
              </a:rPr>
              <a:t>peak</a:t>
            </a:r>
            <a:r>
              <a:rPr lang="en-GB" kern="0" dirty="0" smtClean="0">
                <a:latin typeface="+mj-lt"/>
              </a:rPr>
              <a:t> 	= 400°C</a:t>
            </a:r>
          </a:p>
          <a:p>
            <a:pPr>
              <a:tabLst>
                <a:tab pos="2057400" algn="l"/>
              </a:tabLst>
            </a:pPr>
            <a:r>
              <a:rPr lang="en-GB" kern="0" dirty="0" smtClean="0">
                <a:latin typeface="+mj-lt"/>
              </a:rPr>
              <a:t>A/C-Ratio:	0,65 nominal</a:t>
            </a:r>
          </a:p>
          <a:p>
            <a:pPr>
              <a:tabLst>
                <a:tab pos="2057400" algn="l"/>
              </a:tabLst>
            </a:pPr>
            <a:r>
              <a:rPr lang="en-GB" kern="0" dirty="0" smtClean="0"/>
              <a:t>Particulates</a:t>
            </a:r>
            <a:r>
              <a:rPr lang="en-GB" kern="0" dirty="0" smtClean="0">
                <a:latin typeface="+mj-lt"/>
              </a:rPr>
              <a:t>:</a:t>
            </a:r>
            <a:r>
              <a:rPr lang="en-GB" kern="0" dirty="0">
                <a:latin typeface="+mj-lt"/>
              </a:rPr>
              <a:t>	</a:t>
            </a:r>
            <a:r>
              <a:rPr lang="en-GB" kern="0" dirty="0" smtClean="0">
                <a:latin typeface="+mj-lt"/>
              </a:rPr>
              <a:t>&lt; 10 mg/Nm³</a:t>
            </a:r>
          </a:p>
          <a:p>
            <a:pPr>
              <a:tabLst>
                <a:tab pos="2057400" algn="l"/>
              </a:tabLst>
            </a:pPr>
            <a:r>
              <a:rPr lang="en-GB" b="1" kern="0" dirty="0" smtClean="0">
                <a:solidFill>
                  <a:srgbClr val="FF0000"/>
                </a:solidFill>
                <a:latin typeface="+mj-lt"/>
              </a:rPr>
              <a:t>1 full cleaning cycle per day @ 2 bar; </a:t>
            </a:r>
            <a:br>
              <a:rPr lang="en-GB" b="1" kern="0" dirty="0" smtClean="0">
                <a:solidFill>
                  <a:srgbClr val="FF0000"/>
                </a:solidFill>
                <a:latin typeface="+mj-lt"/>
              </a:rPr>
            </a:br>
            <a:r>
              <a:rPr lang="el-GR" b="1" kern="0" dirty="0" smtClean="0">
                <a:solidFill>
                  <a:srgbClr val="FF0000"/>
                </a:solidFill>
                <a:latin typeface="+mj-lt"/>
              </a:rPr>
              <a:t>Δ</a:t>
            </a:r>
            <a:r>
              <a:rPr lang="en-GB" b="1" kern="0" dirty="0" smtClean="0">
                <a:solidFill>
                  <a:srgbClr val="FF0000"/>
                </a:solidFill>
                <a:latin typeface="+mj-lt"/>
              </a:rPr>
              <a:t>p = 10 mbar</a:t>
            </a:r>
          </a:p>
          <a:p>
            <a:pPr marL="0" indent="0">
              <a:buNone/>
              <a:tabLst>
                <a:tab pos="2057400" algn="l"/>
              </a:tabLst>
            </a:pPr>
            <a:endParaRPr lang="en-GB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_Abreinigung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541264" y="1090246"/>
            <a:ext cx="20263103" cy="576775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81000" y="1492855"/>
            <a:ext cx="84582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sz="3200" kern="0" dirty="0" smtClean="0">
                <a:solidFill>
                  <a:schemeClr val="bg1"/>
                </a:solidFill>
              </a:rPr>
              <a:t>Pyrotex</a:t>
            </a:r>
            <a:r>
              <a:rPr lang="en-GB" sz="3200" kern="0" baseline="30000" dirty="0" smtClean="0">
                <a:solidFill>
                  <a:schemeClr val="bg1"/>
                </a:solidFill>
              </a:rPr>
              <a:t>®</a:t>
            </a:r>
            <a:r>
              <a:rPr lang="en-GB" sz="3200" kern="0" dirty="0" smtClean="0">
                <a:solidFill>
                  <a:schemeClr val="bg1"/>
                </a:solidFill>
              </a:rPr>
              <a:t> KE</a:t>
            </a:r>
          </a:p>
          <a:p>
            <a:r>
              <a:rPr lang="en-GB" sz="3200" kern="0" dirty="0" smtClean="0">
                <a:solidFill>
                  <a:schemeClr val="bg1"/>
                </a:solidFill>
              </a:rPr>
              <a:t>Cake Release</a:t>
            </a:r>
            <a:endParaRPr lang="en-GB" sz="3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32019" y="3487847"/>
            <a:ext cx="5063066" cy="660809"/>
          </a:xfrm>
        </p:spPr>
        <p:txBody>
          <a:bodyPr/>
          <a:lstStyle/>
          <a:p>
            <a:r>
              <a:rPr lang="en-US" dirty="0" smtClean="0">
                <a:solidFill>
                  <a:srgbClr val="0093D3"/>
                </a:solidFill>
              </a:rPr>
              <a:t>Thank you very much</a:t>
            </a:r>
            <a:endParaRPr lang="en-US" dirty="0">
              <a:solidFill>
                <a:srgbClr val="0093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437225" y="1583204"/>
            <a:ext cx="4803515" cy="44862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Temperature 1,560F / </a:t>
            </a:r>
            <a:r>
              <a:rPr lang="en-US" sz="2400" dirty="0" smtClean="0"/>
              <a:t>850°C</a:t>
            </a:r>
          </a:p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With </a:t>
            </a:r>
            <a:r>
              <a:rPr lang="en-US" sz="2400" dirty="0"/>
              <a:t>or without </a:t>
            </a:r>
            <a:r>
              <a:rPr lang="en-US" sz="2400" dirty="0" smtClean="0"/>
              <a:t>NO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 Catalyst</a:t>
            </a:r>
            <a:endParaRPr lang="en-US" sz="2000" dirty="0" smtClean="0"/>
          </a:p>
          <a:p>
            <a:pPr>
              <a:spcBef>
                <a:spcPts val="0"/>
              </a:spcBef>
            </a:pPr>
            <a:endParaRPr lang="en-US" sz="1000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r>
              <a:rPr lang="en-US" sz="2400" dirty="0" smtClean="0"/>
              <a:t>alcium-</a:t>
            </a:r>
            <a:r>
              <a:rPr lang="en-US" sz="2400" b="1" dirty="0" smtClean="0">
                <a:solidFill>
                  <a:schemeClr val="tx1"/>
                </a:solidFill>
              </a:rPr>
              <a:t>M</a:t>
            </a:r>
            <a:r>
              <a:rPr lang="en-US" sz="2400" dirty="0" smtClean="0"/>
              <a:t>agnesium-</a:t>
            </a:r>
            <a:r>
              <a:rPr lang="en-US" sz="2400" b="1" dirty="0" smtClean="0">
                <a:solidFill>
                  <a:schemeClr val="tx1"/>
                </a:solidFill>
              </a:rPr>
              <a:t>S</a:t>
            </a:r>
            <a:r>
              <a:rPr lang="en-US" sz="2400" dirty="0" smtClean="0"/>
              <a:t>ilicate </a:t>
            </a:r>
            <a:r>
              <a:rPr lang="en-US" sz="2400" dirty="0" smtClean="0"/>
              <a:t>fibers (</a:t>
            </a:r>
            <a:r>
              <a:rPr lang="en-US" sz="2400" b="1" dirty="0" smtClean="0">
                <a:solidFill>
                  <a:schemeClr val="tx1"/>
                </a:solidFill>
              </a:rPr>
              <a:t>CMS</a:t>
            </a:r>
            <a:r>
              <a:rPr lang="en-US" sz="2400" dirty="0" smtClean="0"/>
              <a:t>)</a:t>
            </a:r>
          </a:p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CMS fibers are bio degradable</a:t>
            </a:r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400" dirty="0" smtClean="0"/>
              <a:t>Superior </a:t>
            </a:r>
            <a:r>
              <a:rPr lang="en-US" sz="2400" dirty="0" smtClean="0"/>
              <a:t>chemical resistance</a:t>
            </a:r>
            <a:br>
              <a:rPr lang="en-US" sz="2400" dirty="0" smtClean="0"/>
            </a:b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Light-weight construction</a:t>
            </a:r>
            <a:endParaRPr lang="en-US" sz="2400" dirty="0"/>
          </a:p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400" dirty="0"/>
              <a:t>H</a:t>
            </a:r>
            <a:r>
              <a:rPr lang="en-US" sz="2400" dirty="0" smtClean="0"/>
              <a:t>igh Air permeability of </a:t>
            </a:r>
            <a:br>
              <a:rPr lang="en-US" sz="2400" dirty="0" smtClean="0"/>
            </a:br>
            <a:r>
              <a:rPr lang="de-D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 – 35 [l/dm² </a:t>
            </a:r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min] @200 </a:t>
            </a:r>
            <a:r>
              <a:rPr lang="de-D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</a:t>
            </a:r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284653" y="5745276"/>
            <a:ext cx="16906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sz="1800" b="1" dirty="0">
                <a:solidFill>
                  <a:srgbClr val="626464"/>
                </a:solidFill>
              </a:rPr>
              <a:t>C</a:t>
            </a:r>
            <a:r>
              <a:rPr lang="en-GB" sz="1800" b="1" dirty="0" smtClean="0">
                <a:solidFill>
                  <a:srgbClr val="626464"/>
                </a:solidFill>
              </a:rPr>
              <a:t>onical </a:t>
            </a:r>
            <a:r>
              <a:rPr lang="en-GB" sz="1800" b="1" dirty="0">
                <a:solidFill>
                  <a:srgbClr val="626464"/>
                </a:solidFill>
              </a:rPr>
              <a:t>C</a:t>
            </a:r>
            <a:r>
              <a:rPr lang="en-GB" sz="1800" b="1" dirty="0" smtClean="0">
                <a:solidFill>
                  <a:srgbClr val="626464"/>
                </a:solidFill>
              </a:rPr>
              <a:t>ollar</a:t>
            </a:r>
            <a:endParaRPr lang="en-GB" sz="1800" b="1" dirty="0">
              <a:solidFill>
                <a:srgbClr val="626464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185701" y="5745276"/>
            <a:ext cx="1724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sz="1800" b="1" dirty="0" smtClean="0">
                <a:solidFill>
                  <a:srgbClr val="626464"/>
                </a:solidFill>
              </a:rPr>
              <a:t>T-shaped Collar</a:t>
            </a:r>
            <a:endParaRPr lang="en-GB" sz="1800" b="1" dirty="0">
              <a:solidFill>
                <a:srgbClr val="626464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9659" y="1712676"/>
            <a:ext cx="3675739" cy="3947973"/>
            <a:chOff x="5604018" y="2327541"/>
            <a:chExt cx="3253324" cy="2825117"/>
          </a:xfrm>
        </p:grpSpPr>
        <p:pic>
          <p:nvPicPr>
            <p:cNvPr id="15" name="Grafik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856" t="24843" r="29888" b="5241"/>
            <a:stretch/>
          </p:blipFill>
          <p:spPr>
            <a:xfrm>
              <a:off x="5604018" y="2327541"/>
              <a:ext cx="1556404" cy="2825117"/>
            </a:xfrm>
            <a:prstGeom prst="rect">
              <a:avLst/>
            </a:prstGeom>
          </p:spPr>
        </p:pic>
        <p:pic>
          <p:nvPicPr>
            <p:cNvPr id="16" name="Grafik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1" t="26169" r="24950" b="12915"/>
            <a:stretch/>
          </p:blipFill>
          <p:spPr>
            <a:xfrm>
              <a:off x="7290446" y="2327542"/>
              <a:ext cx="1566896" cy="2825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29" y="1640845"/>
            <a:ext cx="5792699" cy="450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1905847" y="3367209"/>
            <a:ext cx="2142698" cy="42308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8244" y="3020243"/>
            <a:ext cx="1925527" cy="369332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Injection of: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745" y="3952132"/>
            <a:ext cx="3876382" cy="553998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kern="0" dirty="0" err="1" smtClean="0">
                <a:solidFill>
                  <a:srgbClr val="0093D3"/>
                </a:solidFill>
              </a:rPr>
              <a:t>SO</a:t>
            </a:r>
            <a:r>
              <a:rPr lang="en-US" b="1" kern="0" baseline="-25000" dirty="0" err="1" smtClean="0">
                <a:solidFill>
                  <a:srgbClr val="0093D3"/>
                </a:solidFill>
              </a:rPr>
              <a:t>x</a:t>
            </a:r>
            <a:r>
              <a:rPr lang="en-US" b="1" kern="0" dirty="0" smtClean="0">
                <a:solidFill>
                  <a:srgbClr val="0093D3"/>
                </a:solidFill>
              </a:rPr>
              <a:t>: </a:t>
            </a:r>
            <a:r>
              <a:rPr lang="en-US" b="1" kern="0" dirty="0" smtClean="0">
                <a:solidFill>
                  <a:srgbClr val="626464"/>
                </a:solidFill>
              </a:rPr>
              <a:t>Ca(OH)</a:t>
            </a:r>
            <a:r>
              <a:rPr lang="en-US" b="1" kern="0" baseline="-25000" dirty="0" smtClean="0">
                <a:solidFill>
                  <a:srgbClr val="626464"/>
                </a:solidFill>
              </a:rPr>
              <a:t>2</a:t>
            </a:r>
            <a:r>
              <a:rPr lang="en-US" b="1" kern="0" dirty="0" smtClean="0">
                <a:solidFill>
                  <a:srgbClr val="626464"/>
                </a:solidFill>
              </a:rPr>
              <a:t>  </a:t>
            </a:r>
            <a:r>
              <a:rPr lang="en-US" b="1" kern="0" dirty="0" smtClean="0">
                <a:solidFill>
                  <a:srgbClr val="FF0000"/>
                </a:solidFill>
              </a:rPr>
              <a:t>- (350</a:t>
            </a:r>
            <a:r>
              <a:rPr lang="en-US" b="1" kern="0" baseline="30000" dirty="0" smtClean="0">
                <a:solidFill>
                  <a:srgbClr val="FF0000"/>
                </a:solidFill>
              </a:rPr>
              <a:t>o</a:t>
            </a:r>
            <a:r>
              <a:rPr lang="en-US" b="1" kern="0" dirty="0" smtClean="0">
                <a:solidFill>
                  <a:srgbClr val="FF0000"/>
                </a:solidFill>
              </a:rPr>
              <a:t>C)</a:t>
            </a:r>
            <a:endParaRPr lang="en-US" b="1" kern="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2699" y="2985159"/>
            <a:ext cx="2937022" cy="738664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Particulate Control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kern="0" dirty="0" smtClean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PM 2.5, PM 10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63" y="1271513"/>
            <a:ext cx="5604419" cy="861774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eaLnBrk="1" hangingPunct="1"/>
            <a:r>
              <a:rPr lang="en-GB" sz="3200" b="1" kern="0" dirty="0">
                <a:solidFill>
                  <a:srgbClr val="0093D3"/>
                </a:solidFill>
              </a:rPr>
              <a:t>All in One Emission Control</a:t>
            </a:r>
          </a:p>
          <a:p>
            <a:pPr eaLnBrk="1" hangingPunct="1"/>
            <a:r>
              <a:rPr lang="en-US" b="1" kern="0" dirty="0" smtClean="0">
                <a:solidFill>
                  <a:srgbClr val="626464"/>
                </a:solidFill>
              </a:rPr>
              <a:t>Particulate, </a:t>
            </a:r>
            <a:r>
              <a:rPr lang="en-US" b="1" kern="0" dirty="0" err="1" smtClean="0">
                <a:solidFill>
                  <a:srgbClr val="626464"/>
                </a:solidFill>
              </a:rPr>
              <a:t>SO</a:t>
            </a:r>
            <a:r>
              <a:rPr lang="en-US" b="1" kern="0" baseline="-25000" dirty="0" err="1" smtClean="0">
                <a:solidFill>
                  <a:srgbClr val="626464"/>
                </a:solidFill>
              </a:rPr>
              <a:t>x</a:t>
            </a:r>
            <a:r>
              <a:rPr lang="en-US" b="1" kern="0" dirty="0" smtClean="0">
                <a:solidFill>
                  <a:srgbClr val="626464"/>
                </a:solidFill>
              </a:rPr>
              <a:t>, </a:t>
            </a:r>
            <a:r>
              <a:rPr lang="en-US" b="1" kern="0" dirty="0" smtClean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NO</a:t>
            </a:r>
            <a:r>
              <a:rPr lang="en-US" b="1" kern="0" baseline="-25000" dirty="0" smtClean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x</a:t>
            </a:r>
            <a:r>
              <a:rPr lang="en-US" b="1" kern="0" dirty="0" smtClean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, 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62699" y="3822216"/>
            <a:ext cx="1863011" cy="369332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eaLnBrk="1" hangingPunct="1"/>
            <a:r>
              <a:rPr lang="en-US" b="1" kern="0" dirty="0" smtClean="0">
                <a:solidFill>
                  <a:srgbClr val="FF0000"/>
                </a:solidFill>
              </a:rPr>
              <a:t>&lt; </a:t>
            </a:r>
            <a:r>
              <a:rPr lang="en-US" b="1" kern="0" dirty="0">
                <a:solidFill>
                  <a:srgbClr val="FF0000"/>
                </a:solidFill>
              </a:rPr>
              <a:t>1 mg/Nm</a:t>
            </a:r>
            <a:r>
              <a:rPr lang="en-US" b="1" kern="0" baseline="30000" dirty="0">
                <a:solidFill>
                  <a:srgbClr val="FF0000"/>
                </a:solidFill>
              </a:rPr>
              <a:t>3</a:t>
            </a:r>
            <a:endParaRPr kumimoji="0" lang="de-DE" b="1" i="0" u="none" strike="noStrike" kern="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04389" y="4587860"/>
            <a:ext cx="3544560" cy="553998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0093D3"/>
                </a:solidFill>
              </a:rPr>
              <a:t>N</a:t>
            </a:r>
            <a:r>
              <a:rPr lang="en-US" b="1" kern="0" dirty="0" smtClean="0">
                <a:solidFill>
                  <a:srgbClr val="0093D3"/>
                </a:solidFill>
              </a:rPr>
              <a:t>O</a:t>
            </a:r>
            <a:r>
              <a:rPr lang="en-US" b="1" kern="0" baseline="-25000" dirty="0" smtClean="0">
                <a:solidFill>
                  <a:srgbClr val="0093D3"/>
                </a:solidFill>
              </a:rPr>
              <a:t>x</a:t>
            </a:r>
            <a:r>
              <a:rPr lang="en-US" b="1" kern="0" dirty="0" smtClean="0">
                <a:solidFill>
                  <a:srgbClr val="0093D3"/>
                </a:solidFill>
              </a:rPr>
              <a:t>: </a:t>
            </a:r>
            <a:r>
              <a:rPr lang="en-US" b="1" kern="0" dirty="0" smtClean="0">
                <a:solidFill>
                  <a:schemeClr val="bg1">
                    <a:lumMod val="50000"/>
                  </a:schemeClr>
                </a:solidFill>
              </a:rPr>
              <a:t>NH</a:t>
            </a:r>
            <a:r>
              <a:rPr lang="en-US" b="1" kern="0" baseline="-25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b="1" kern="0" dirty="0" smtClean="0">
                <a:solidFill>
                  <a:srgbClr val="626464"/>
                </a:solidFill>
              </a:rPr>
              <a:t>         </a:t>
            </a:r>
            <a:r>
              <a:rPr lang="en-US" b="1" kern="0" dirty="0" smtClean="0">
                <a:solidFill>
                  <a:srgbClr val="FF0000"/>
                </a:solidFill>
              </a:rPr>
              <a:t>- &gt;95%</a:t>
            </a:r>
            <a:endParaRPr lang="en-US" b="1" kern="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81000" y="1147416"/>
            <a:ext cx="7129732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sz="2800" kern="0" dirty="0" smtClean="0">
                <a:solidFill>
                  <a:srgbClr val="0093D3"/>
                </a:solidFill>
              </a:rPr>
              <a:t>Benefits Cement Plant, 3000 </a:t>
            </a:r>
            <a:r>
              <a:rPr lang="en-GB" sz="2800" kern="0" dirty="0" err="1" smtClean="0">
                <a:solidFill>
                  <a:srgbClr val="0093D3"/>
                </a:solidFill>
              </a:rPr>
              <a:t>t</a:t>
            </a:r>
            <a:r>
              <a:rPr lang="en-GB" sz="2800" kern="0" baseline="-25000" dirty="0" err="1" smtClean="0">
                <a:solidFill>
                  <a:srgbClr val="0093D3"/>
                </a:solidFill>
              </a:rPr>
              <a:t>clinker</a:t>
            </a:r>
            <a:r>
              <a:rPr lang="en-GB" sz="2800" kern="0" dirty="0" smtClean="0">
                <a:solidFill>
                  <a:srgbClr val="0093D3"/>
                </a:solidFill>
              </a:rPr>
              <a:t>/day</a:t>
            </a:r>
            <a:endParaRPr lang="en-GB" sz="2800" kern="0" dirty="0">
              <a:solidFill>
                <a:srgbClr val="0093D3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32556" y="1999169"/>
            <a:ext cx="7477225" cy="4496225"/>
            <a:chOff x="332556" y="1999169"/>
            <a:chExt cx="7477225" cy="4496225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332556" y="1999169"/>
              <a:ext cx="7477225" cy="4496225"/>
              <a:chOff x="332556" y="1999169"/>
              <a:chExt cx="7477225" cy="4496225"/>
            </a:xfrm>
          </p:grpSpPr>
          <p:grpSp>
            <p:nvGrpSpPr>
              <p:cNvPr id="5" name="Gruppieren 4"/>
              <p:cNvGrpSpPr/>
              <p:nvPr/>
            </p:nvGrpSpPr>
            <p:grpSpPr>
              <a:xfrm>
                <a:off x="332556" y="1999169"/>
                <a:ext cx="7477225" cy="4496225"/>
                <a:chOff x="332556" y="1999169"/>
                <a:chExt cx="7477225" cy="4496225"/>
              </a:xfrm>
            </p:grpSpPr>
            <p:pic>
              <p:nvPicPr>
                <p:cNvPr id="1843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1855"/>
                <a:stretch/>
              </p:blipFill>
              <p:spPr bwMode="auto">
                <a:xfrm>
                  <a:off x="332556" y="1999169"/>
                  <a:ext cx="7477225" cy="449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Rechteck 1"/>
                <p:cNvSpPr/>
                <p:nvPr/>
              </p:nvSpPr>
              <p:spPr bwMode="auto">
                <a:xfrm>
                  <a:off x="2996242" y="2340634"/>
                  <a:ext cx="396815" cy="18978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6" charset="0"/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6" name="Rechteck 5"/>
                <p:cNvSpPr/>
                <p:nvPr/>
              </p:nvSpPr>
              <p:spPr bwMode="auto">
                <a:xfrm>
                  <a:off x="5609741" y="2435524"/>
                  <a:ext cx="1399295" cy="37024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6" charset="0"/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7" name="Rechteck 6"/>
                <p:cNvSpPr/>
                <p:nvPr/>
              </p:nvSpPr>
              <p:spPr bwMode="auto">
                <a:xfrm>
                  <a:off x="6053560" y="2599497"/>
                  <a:ext cx="1070331" cy="323993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6" charset="0"/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8" name="Rechteck 7"/>
                <p:cNvSpPr/>
                <p:nvPr/>
              </p:nvSpPr>
              <p:spPr bwMode="auto">
                <a:xfrm>
                  <a:off x="5433800" y="4823097"/>
                  <a:ext cx="1070331" cy="101633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6" charset="0"/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9" name="Rechteck 8"/>
                <p:cNvSpPr/>
                <p:nvPr/>
              </p:nvSpPr>
              <p:spPr bwMode="auto">
                <a:xfrm>
                  <a:off x="5307820" y="5417814"/>
                  <a:ext cx="144040" cy="38350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6" charset="0"/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10" name="Rechteck 9"/>
                <p:cNvSpPr/>
                <p:nvPr/>
              </p:nvSpPr>
              <p:spPr bwMode="auto">
                <a:xfrm rot="18618529">
                  <a:off x="5347224" y="5668558"/>
                  <a:ext cx="144040" cy="16394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06" charset="0"/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</p:grpSp>
          <p:sp>
            <p:nvSpPr>
              <p:cNvPr id="11" name="Rechteck 10"/>
              <p:cNvSpPr/>
              <p:nvPr/>
            </p:nvSpPr>
            <p:spPr bwMode="auto">
              <a:xfrm>
                <a:off x="3285511" y="2603899"/>
                <a:ext cx="549610" cy="321069"/>
              </a:xfrm>
              <a:prstGeom prst="rect">
                <a:avLst/>
              </a:prstGeom>
              <a:solidFill>
                <a:srgbClr val="08DE0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 bwMode="auto">
              <a:xfrm>
                <a:off x="2563707" y="2602231"/>
                <a:ext cx="549610" cy="321069"/>
              </a:xfrm>
              <a:prstGeom prst="rect">
                <a:avLst/>
              </a:prstGeom>
              <a:solidFill>
                <a:srgbClr val="08DE0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5" name="Rechteck 14"/>
            <p:cNvSpPr/>
            <p:nvPr/>
          </p:nvSpPr>
          <p:spPr bwMode="auto">
            <a:xfrm>
              <a:off x="5371381" y="4117675"/>
              <a:ext cx="1075427" cy="3450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578415" y="3099754"/>
            <a:ext cx="3475631" cy="307777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Conversion</a:t>
            </a: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</a:t>
            </a: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Pyrotex</a:t>
            </a:r>
            <a:r>
              <a:rPr kumimoji="0" lang="de-DE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®</a:t>
            </a: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668369" y="3663623"/>
            <a:ext cx="3251211" cy="738664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Potential </a:t>
            </a:r>
            <a:r>
              <a:rPr kumimoji="0" lang="de-DE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savings</a:t>
            </a:r>
            <a:r>
              <a:rPr lang="de-DE" b="1" kern="0" dirty="0" smtClean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</a:t>
            </a:r>
            <a:r>
              <a:rPr kumimoji="0" lang="de-DE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Mega</a:t>
            </a:r>
            <a:r>
              <a:rPr kumimoji="0" lang="de-DE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Joule/10t</a:t>
            </a:r>
            <a:r>
              <a:rPr kumimoji="0" lang="de-DE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cinker</a:t>
            </a:r>
          </a:p>
        </p:txBody>
      </p:sp>
    </p:spTree>
    <p:extLst>
      <p:ext uri="{BB962C8B-B14F-4D97-AF65-F5344CB8AC3E}">
        <p14:creationId xmlns:p14="http://schemas.microsoft.com/office/powerpoint/2010/main" val="1029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28" y="1672046"/>
            <a:ext cx="8338731" cy="4825074"/>
            <a:chOff x="755576" y="1217637"/>
            <a:chExt cx="8338731" cy="5019675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815" y="1217637"/>
              <a:ext cx="7667625" cy="501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60232" y="6021288"/>
              <a:ext cx="1005403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Rotary Kiln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9912" y="5733256"/>
              <a:ext cx="760144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Cooling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Tower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3688" y="5877272"/>
              <a:ext cx="801823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Raw Mill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576" y="1988840"/>
              <a:ext cx="1124026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Raw Material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72200" y="3717032"/>
              <a:ext cx="891591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Preheater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0232" y="1412776"/>
              <a:ext cx="987771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Main Stack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07904" y="1628800"/>
              <a:ext cx="492443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ESP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72200" y="4869160"/>
              <a:ext cx="551754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Tires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92246" y="5589240"/>
              <a:ext cx="502061" cy="184666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Fuel</a:t>
              </a:r>
            </a:p>
          </p:txBody>
        </p:sp>
        <p:sp>
          <p:nvSpPr>
            <p:cNvPr id="3" name="Right Arrow 2"/>
            <p:cNvSpPr/>
            <p:nvPr/>
          </p:nvSpPr>
          <p:spPr bwMode="auto">
            <a:xfrm flipH="1">
              <a:off x="8450906" y="5819553"/>
              <a:ext cx="432048" cy="72008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3250" y="5766594"/>
              <a:ext cx="561371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Pilot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Filter</a:t>
              </a:r>
            </a:p>
          </p:txBody>
        </p:sp>
      </p:grpSp>
      <p:sp>
        <p:nvSpPr>
          <p:cNvPr id="16" name="Titel 1"/>
          <p:cNvSpPr txBox="1">
            <a:spLocks/>
          </p:cNvSpPr>
          <p:nvPr/>
        </p:nvSpPr>
        <p:spPr>
          <a:xfrm>
            <a:off x="381000" y="1184346"/>
            <a:ext cx="84582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sz="3200" kern="0" dirty="0" smtClean="0">
                <a:solidFill>
                  <a:srgbClr val="0093D3"/>
                </a:solidFill>
              </a:rPr>
              <a:t>Pilot Filter in a Cement Plant</a:t>
            </a:r>
            <a:endParaRPr lang="en-GB" sz="3200" kern="0" dirty="0">
              <a:solidFill>
                <a:srgbClr val="0093D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4021" y="4992117"/>
            <a:ext cx="1149674" cy="184666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kern="0" dirty="0" smtClean="0">
                <a:latin typeface="+mj-lt"/>
                <a:ea typeface="+mj-ea"/>
                <a:cs typeface="+mj-cs"/>
              </a:rPr>
              <a:t>Bypass Filter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5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600" y="1371600"/>
            <a:ext cx="5091737" cy="457200"/>
          </a:xfrm>
        </p:spPr>
        <p:txBody>
          <a:bodyPr/>
          <a:lstStyle/>
          <a:p>
            <a:r>
              <a:rPr lang="en-US" dirty="0" smtClean="0">
                <a:solidFill>
                  <a:srgbClr val="0093D3"/>
                </a:solidFill>
              </a:rPr>
              <a:t>Catalyst Development</a:t>
            </a:r>
            <a:endParaRPr lang="en-US" dirty="0">
              <a:solidFill>
                <a:srgbClr val="0093D3"/>
              </a:solidFill>
            </a:endParaRPr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020658"/>
              </p:ext>
            </p:extLst>
          </p:nvPr>
        </p:nvGraphicFramePr>
        <p:xfrm>
          <a:off x="1135626" y="2093713"/>
          <a:ext cx="7050407" cy="4115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582137" y="2409828"/>
            <a:ext cx="266086" cy="26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 err="1" smtClean="0">
              <a:ln>
                <a:noFill/>
              </a:ln>
              <a:solidFill>
                <a:srgbClr val="62646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0782" y="2102051"/>
            <a:ext cx="3802644" cy="307777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Zeolite </a:t>
            </a:r>
            <a:r>
              <a:rPr lang="en-US" sz="2000" b="1" kern="0" noProof="0" dirty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 Vanadic </a:t>
            </a:r>
            <a:r>
              <a:rPr lang="en-US" sz="2000" b="1" kern="0" noProof="0" dirty="0" smtClean="0">
                <a:solidFill>
                  <a:srgbClr val="626464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264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atalysts</a:t>
            </a:r>
          </a:p>
        </p:txBody>
      </p:sp>
    </p:spTree>
    <p:extLst>
      <p:ext uri="{BB962C8B-B14F-4D97-AF65-F5344CB8AC3E}">
        <p14:creationId xmlns:p14="http://schemas.microsoft.com/office/powerpoint/2010/main" val="7878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85339" y="1494693"/>
            <a:ext cx="1826141" cy="492443"/>
          </a:xfrm>
          <a:prstGeom prst="rect">
            <a:avLst/>
          </a:prstGeom>
        </p:spPr>
        <p:txBody>
          <a:bodyPr vert="horz" wrap="none" t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0.58 mm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7403124" y="1688121"/>
            <a:ext cx="562708" cy="896815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/>
          <a:stretch/>
        </p:blipFill>
        <p:spPr bwMode="auto">
          <a:xfrm>
            <a:off x="0" y="1122759"/>
            <a:ext cx="9144000" cy="54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85267" y="4800596"/>
            <a:ext cx="3242033" cy="1430867"/>
            <a:chOff x="4885267" y="4800596"/>
            <a:chExt cx="3242033" cy="1430867"/>
          </a:xfrm>
        </p:grpSpPr>
        <p:sp>
          <p:nvSpPr>
            <p:cNvPr id="2" name="Down Arrow 1"/>
            <p:cNvSpPr/>
            <p:nvPr/>
          </p:nvSpPr>
          <p:spPr bwMode="auto">
            <a:xfrm rot="10355304">
              <a:off x="4885267" y="4800596"/>
              <a:ext cx="1117600" cy="1430867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25067" y="5342466"/>
              <a:ext cx="2302233" cy="492443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Dust Layer</a:t>
              </a:r>
            </a:p>
          </p:txBody>
        </p:sp>
      </p:grpSp>
      <p:sp>
        <p:nvSpPr>
          <p:cNvPr id="9" name="Titel 1"/>
          <p:cNvSpPr txBox="1">
            <a:spLocks/>
          </p:cNvSpPr>
          <p:nvPr/>
        </p:nvSpPr>
        <p:spPr>
          <a:xfrm>
            <a:off x="381000" y="1406414"/>
            <a:ext cx="84582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sz="3200" kern="0" dirty="0" smtClean="0">
                <a:solidFill>
                  <a:schemeClr val="bg1"/>
                </a:solidFill>
              </a:rPr>
              <a:t>Dust Penetration</a:t>
            </a:r>
            <a:endParaRPr lang="en-GB" sz="3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19125" y="1867331"/>
            <a:ext cx="6368529" cy="4584163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Glass industry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Incineration - Biomass and Waste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Calcination - Aluminium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Gasification - Wood, Biomass, Residues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Pyrolysis – contaminated soil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Melting process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Carbide oven 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Separation of precious metals</a:t>
            </a:r>
          </a:p>
          <a:p>
            <a:r>
              <a:rPr lang="en-GB" sz="2400" b="1" dirty="0" smtClean="0">
                <a:solidFill>
                  <a:schemeClr val="tx1"/>
                </a:solidFill>
              </a:rPr>
              <a:t>Reprocessing of radioactive materials</a:t>
            </a:r>
          </a:p>
          <a:p>
            <a:r>
              <a:rPr lang="en-GB" sz="2400" b="1" dirty="0">
                <a:solidFill>
                  <a:schemeClr val="tx1"/>
                </a:solidFill>
              </a:rPr>
              <a:t>Cement industry</a:t>
            </a:r>
          </a:p>
          <a:p>
            <a:endParaRPr lang="en-GB" sz="2400" b="1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43" b="6500"/>
          <a:stretch/>
        </p:blipFill>
        <p:spPr bwMode="auto">
          <a:xfrm>
            <a:off x="7099409" y="1146045"/>
            <a:ext cx="1807771" cy="258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9" t="9519" r="12389" b="9161"/>
          <a:stretch/>
        </p:blipFill>
        <p:spPr bwMode="auto">
          <a:xfrm>
            <a:off x="7110485" y="3821371"/>
            <a:ext cx="1816028" cy="266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381000" y="1288848"/>
            <a:ext cx="84582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sz="2800" kern="0" dirty="0" smtClean="0">
                <a:solidFill>
                  <a:srgbClr val="0093D3"/>
                </a:solidFill>
              </a:rPr>
              <a:t>Pyrotex</a:t>
            </a:r>
            <a:r>
              <a:rPr lang="en-GB" sz="2800" baseline="30000" dirty="0" smtClean="0">
                <a:solidFill>
                  <a:srgbClr val="0093D3"/>
                </a:solidFill>
              </a:rPr>
              <a:t>®</a:t>
            </a:r>
            <a:r>
              <a:rPr lang="en-GB" sz="2800" kern="0" dirty="0" smtClean="0">
                <a:solidFill>
                  <a:srgbClr val="0093D3"/>
                </a:solidFill>
              </a:rPr>
              <a:t> KE Experience</a:t>
            </a:r>
            <a:endParaRPr lang="en-GB" sz="2800" kern="0" dirty="0">
              <a:solidFill>
                <a:srgbClr val="0093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/>
          <a:stretch/>
        </p:blipFill>
        <p:spPr bwMode="auto">
          <a:xfrm>
            <a:off x="852488" y="1816791"/>
            <a:ext cx="7439025" cy="392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7634518" y="3282735"/>
            <a:ext cx="1569660" cy="1849791"/>
            <a:chOff x="7634518" y="2656114"/>
            <a:chExt cx="1569660" cy="1849791"/>
          </a:xfrm>
        </p:grpSpPr>
        <p:sp>
          <p:nvSpPr>
            <p:cNvPr id="9" name="Right Arrow 8"/>
            <p:cNvSpPr/>
            <p:nvPr/>
          </p:nvSpPr>
          <p:spPr bwMode="auto">
            <a:xfrm rot="15586904">
              <a:off x="7257142" y="3280229"/>
              <a:ext cx="1436915" cy="18868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34518" y="4136573"/>
              <a:ext cx="1569660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646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Cell Plate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6287144" y="5074366"/>
            <a:ext cx="2759052" cy="990673"/>
            <a:chOff x="6287144" y="4447745"/>
            <a:chExt cx="2759052" cy="990673"/>
          </a:xfrm>
        </p:grpSpPr>
        <p:sp>
          <p:nvSpPr>
            <p:cNvPr id="12" name="Right Arrow 11"/>
            <p:cNvSpPr/>
            <p:nvPr/>
          </p:nvSpPr>
          <p:spPr bwMode="auto">
            <a:xfrm rot="13199987">
              <a:off x="6287144" y="4447745"/>
              <a:ext cx="1436915" cy="18868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3206" y="5069086"/>
              <a:ext cx="2492990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646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Candle Element</a:t>
              </a:r>
            </a:p>
          </p:txBody>
        </p:sp>
      </p:grpSp>
      <p:grpSp>
        <p:nvGrpSpPr>
          <p:cNvPr id="4" name="Group 2"/>
          <p:cNvGrpSpPr/>
          <p:nvPr/>
        </p:nvGrpSpPr>
        <p:grpSpPr>
          <a:xfrm>
            <a:off x="3730176" y="2915466"/>
            <a:ext cx="1909497" cy="2870205"/>
            <a:chOff x="3730176" y="2637181"/>
            <a:chExt cx="1909497" cy="2870205"/>
          </a:xfrm>
        </p:grpSpPr>
        <p:sp>
          <p:nvSpPr>
            <p:cNvPr id="15" name="Right Arrow 14"/>
            <p:cNvSpPr/>
            <p:nvPr/>
          </p:nvSpPr>
          <p:spPr bwMode="auto">
            <a:xfrm rot="16767108">
              <a:off x="3713088" y="3734132"/>
              <a:ext cx="2385242" cy="19133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30176" y="5138054"/>
              <a:ext cx="1909497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646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Sealing Felt</a:t>
              </a:r>
            </a:p>
          </p:txBody>
        </p:sp>
      </p:grpSp>
      <p:grpSp>
        <p:nvGrpSpPr>
          <p:cNvPr id="5" name="Group 1"/>
          <p:cNvGrpSpPr/>
          <p:nvPr/>
        </p:nvGrpSpPr>
        <p:grpSpPr>
          <a:xfrm>
            <a:off x="5827485" y="1417652"/>
            <a:ext cx="2961435" cy="537027"/>
            <a:chOff x="5827485" y="1139367"/>
            <a:chExt cx="2961435" cy="537027"/>
          </a:xfrm>
        </p:grpSpPr>
        <p:sp>
          <p:nvSpPr>
            <p:cNvPr id="18" name="Right Arrow 17"/>
            <p:cNvSpPr/>
            <p:nvPr/>
          </p:nvSpPr>
          <p:spPr bwMode="auto">
            <a:xfrm rot="9396982">
              <a:off x="5827485" y="1487708"/>
              <a:ext cx="1436915" cy="18868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20862" y="1139367"/>
              <a:ext cx="1568058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kern="0" dirty="0" smtClean="0">
                  <a:solidFill>
                    <a:srgbClr val="626464"/>
                  </a:solidFill>
                  <a:latin typeface="+mj-lt"/>
                  <a:ea typeface="+mj-ea"/>
                  <a:cs typeface="+mj-cs"/>
                </a:rPr>
                <a:t>Top</a:t>
              </a: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646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Plate</a:t>
              </a:r>
            </a:p>
          </p:txBody>
        </p:sp>
      </p:grpSp>
      <p:grpSp>
        <p:nvGrpSpPr>
          <p:cNvPr id="6" name="Group 3"/>
          <p:cNvGrpSpPr/>
          <p:nvPr/>
        </p:nvGrpSpPr>
        <p:grpSpPr>
          <a:xfrm>
            <a:off x="319319" y="2586051"/>
            <a:ext cx="1980029" cy="1791734"/>
            <a:chOff x="319319" y="2307766"/>
            <a:chExt cx="1980029" cy="1791734"/>
          </a:xfrm>
        </p:grpSpPr>
        <p:sp>
          <p:nvSpPr>
            <p:cNvPr id="21" name="Right Arrow 20"/>
            <p:cNvSpPr/>
            <p:nvPr/>
          </p:nvSpPr>
          <p:spPr bwMode="auto">
            <a:xfrm rot="18068339">
              <a:off x="537028" y="2931881"/>
              <a:ext cx="1436915" cy="18868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9319" y="3730168"/>
              <a:ext cx="1980029" cy="369332"/>
            </a:xfrm>
            <a:prstGeom prst="rect">
              <a:avLst/>
            </a:prstGeom>
          </p:spPr>
          <p:txBody>
            <a:bodyPr vert="horz" wrap="none" tIns="0" bIns="0" rtlCol="0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646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Spacer Ring</a:t>
              </a:r>
            </a:p>
          </p:txBody>
        </p:sp>
      </p:grpSp>
      <p:sp>
        <p:nvSpPr>
          <p:cNvPr id="20" name="Titel 1"/>
          <p:cNvSpPr txBox="1">
            <a:spLocks/>
          </p:cNvSpPr>
          <p:nvPr/>
        </p:nvSpPr>
        <p:spPr>
          <a:xfrm>
            <a:off x="381000" y="1282039"/>
            <a:ext cx="3682117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26464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GB" kern="0" dirty="0" smtClean="0">
                <a:solidFill>
                  <a:schemeClr val="bg1">
                    <a:lumMod val="50000"/>
                  </a:schemeClr>
                </a:solidFill>
              </a:rPr>
              <a:t>Clamping System</a:t>
            </a:r>
            <a:endParaRPr lang="en-GB" kern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_powerpoint_master_bwf_envirotec_deutschland">
  <a:themeElements>
    <a:clrScheme name="BWF-Colors">
      <a:dk1>
        <a:sysClr val="windowText" lastClr="000000"/>
      </a:dk1>
      <a:lt1>
        <a:srgbClr val="FFFFFF"/>
      </a:lt1>
      <a:dk2>
        <a:srgbClr val="000000"/>
      </a:dk2>
      <a:lt2>
        <a:srgbClr val="E4E4E4"/>
      </a:lt2>
      <a:accent1>
        <a:srgbClr val="005CE6"/>
      </a:accent1>
      <a:accent2>
        <a:srgbClr val="808080"/>
      </a:accent2>
      <a:accent3>
        <a:srgbClr val="73A2E6"/>
      </a:accent3>
      <a:accent4>
        <a:srgbClr val="B2B2B2"/>
      </a:accent4>
      <a:accent5>
        <a:srgbClr val="D0D8E6"/>
      </a:accent5>
      <a:accent6>
        <a:srgbClr val="E4E4E4"/>
      </a:accent6>
      <a:hlink>
        <a:srgbClr val="005CE6"/>
      </a:hlink>
      <a:folHlink>
        <a:srgbClr val="005CE6"/>
      </a:folHlink>
    </a:clrScheme>
    <a:fontScheme name="BWF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  <a:txDef>
      <a:spPr/>
      <a:bodyPr vert="horz" tIns="0" bIns="0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1" i="0" u="none" strike="noStrike" kern="0" cap="none" spc="0" normalizeH="0" baseline="0" noProof="0" dirty="0" err="1" smtClean="0">
            <a:ln>
              <a:noFill/>
            </a:ln>
            <a:solidFill>
              <a:srgbClr val="626464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duct Presentation" ma:contentTypeID="0x0101004A534032A3A9304E821561C175212102010100B2D10EC24CD7934685918FA93976D257" ma:contentTypeVersion="9" ma:contentTypeDescription="" ma:contentTypeScope="" ma:versionID="a89f69dc379d74799a19284c99da1c5c">
  <xsd:schema xmlns:xsd="http://www.w3.org/2001/XMLSchema" xmlns:xs="http://www.w3.org/2001/XMLSchema" xmlns:p="http://schemas.microsoft.com/office/2006/metadata/properties" xmlns:ns2="1c62f648-30a3-4cbb-83f1-935188c3aaed" xmlns:ns3="f21c5732-a72d-4915-ba1f-e3e6761205c8" targetNamespace="http://schemas.microsoft.com/office/2006/metadata/properties" ma:root="true" ma:fieldsID="f8e34e6800437d55059b7443d0989a54" ns2:_="" ns3:_="">
    <xsd:import namespace="1c62f648-30a3-4cbb-83f1-935188c3aaed"/>
    <xsd:import namespace="f21c5732-a72d-4915-ba1f-e3e6761205c8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3:TaxCatchAllLabel" minOccurs="0"/>
                <xsd:element ref="ns2:BWF_x0020_LanguageTaxHTField0" minOccurs="0"/>
                <xsd:element ref="ns2:ProductTaxHTField0" minOccurs="0"/>
                <xsd:element ref="ns2:YearTaxHTField0" minOccurs="0"/>
                <xsd:element ref="ns2:Location1TaxHTField0" minOccurs="0"/>
                <xsd:element ref="ns2:Application1TaxHTField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2f648-30a3-4cbb-83f1-935188c3aaed" elementFormDefault="qualified">
    <xsd:import namespace="http://schemas.microsoft.com/office/2006/documentManagement/types"/>
    <xsd:import namespace="http://schemas.microsoft.com/office/infopath/2007/PartnerControls"/>
    <xsd:element name="BWF_x0020_LanguageTaxHTField0" ma:index="10" nillable="true" ma:taxonomy="true" ma:internalName="BWF_x0020_LanguageTaxHTField0" ma:taxonomyFieldName="BWF_x0020_Language" ma:displayName="Language" ma:indexed="true" ma:default="15;#English|6c26fbdc-43d0-41e3-aa00-b3154eabc419" ma:fieldId="{05e99de7-1172-4583-aab6-eff2adac15c5}" ma:sspId="5d792943-1b69-4682-904f-5596aaf97913" ma:termSetId="0952e1cc-75c6-43cc-8b59-8e7fb859b30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TaxHTField0" ma:index="12" nillable="true" ma:taxonomy="true" ma:internalName="ProductTaxHTField0" ma:taxonomyFieldName="Product" ma:displayName="Product" ma:default="" ma:fieldId="{55f51cb7-d56a-4329-afcf-04a9a8a2fb69}" ma:taxonomyMulti="true" ma:sspId="5d792943-1b69-4682-904f-5596aaf97913" ma:termSetId="72741656-ea1c-4b07-8f89-6108016d7dc8" ma:anchorId="610a68e9-ba82-4ffb-92bf-bfd8b826266c" ma:open="true" ma:isKeyword="false">
      <xsd:complexType>
        <xsd:sequence>
          <xsd:element ref="pc:Terms" minOccurs="0" maxOccurs="1"/>
        </xsd:sequence>
      </xsd:complexType>
    </xsd:element>
    <xsd:element name="YearTaxHTField0" ma:index="14" nillable="true" ma:taxonomy="true" ma:internalName="YearTaxHTField0" ma:taxonomyFieldName="Year" ma:displayName="Year" ma:default="18;#2012|36c4d5f9-e41b-4f75-8d00-58cec7a1987c" ma:fieldId="{1c66593c-09ba-497e-bcaa-43ee518466d0}" ma:taxonomyMulti="true" ma:sspId="5d792943-1b69-4682-904f-5596aaf97913" ma:termSetId="e4f689fc-95e9-486a-860d-f408cbe5ba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ocation1TaxHTField0" ma:index="16" nillable="true" ma:taxonomy="true" ma:internalName="Location1TaxHTField0" ma:taxonomyFieldName="Location1" ma:displayName="Location" ma:indexed="true" ma:default="" ma:fieldId="{41c888c6-2fc5-4853-9737-6611e880a8f8}" ma:sspId="5d792943-1b69-4682-904f-5596aaf97913" ma:termSetId="72741656-ea1c-4b07-8f89-6108016d7dc8" ma:anchorId="ecbf8711-eceb-495a-9efe-965750820e84" ma:open="false" ma:isKeyword="false">
      <xsd:complexType>
        <xsd:sequence>
          <xsd:element ref="pc:Terms" minOccurs="0" maxOccurs="1"/>
        </xsd:sequence>
      </xsd:complexType>
    </xsd:element>
    <xsd:element name="Application1TaxHTField1" ma:index="18" nillable="true" ma:taxonomy="true" ma:internalName="Application1TaxHTField1" ma:taxonomyFieldName="Application1" ma:displayName="Application" ma:indexed="true" ma:default="" ma:fieldId="{8a18015e-780b-4a1e-a9ca-230602fb60a9}" ma:sspId="5d792943-1b69-4682-904f-5596aaf97913" ma:termSetId="72741656-ea1c-4b07-8f89-6108016d7dc8" ma:anchorId="c1b2ba2e-95ed-4587-bf05-d7c4ed9e5d81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1c5732-a72d-4915-ba1f-e3e6761205c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538de2c2-23e6-4fd7-9c0d-68d37d7390ae}" ma:internalName="TaxCatchAll" ma:showField="CatchAllData" ma:web="6e465ff1-fed3-444c-8552-7f547bfa29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538de2c2-23e6-4fd7-9c0d-68d37d7390ae}" ma:internalName="TaxCatchAllLabel" ma:readOnly="true" ma:showField="CatchAllDataLabel" ma:web="6e465ff1-fed3-444c-8552-7f547bfa29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1c5732-a72d-4915-ba1f-e3e6761205c8">
      <Value>511</Value>
      <Value>15</Value>
      <Value>520</Value>
      <Value>211</Value>
    </TaxCatchAll>
    <Application1TaxHTField1 xmlns="1c62f648-30a3-4cbb-83f1-935188c3aaed">
      <Terms xmlns="http://schemas.microsoft.com/office/infopath/2007/PartnerControls"/>
    </Application1TaxHTField1>
    <Location1TaxHTField0 xmlns="1c62f648-30a3-4cbb-83f1-935188c3aa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BWF Envirotec Germany</TermName>
          <TermId xmlns="http://schemas.microsoft.com/office/infopath/2007/PartnerControls">e8c0d4eb-70c0-4b37-adc8-4ed828370886</TermId>
        </TermInfo>
      </Terms>
    </Location1TaxHTField0>
    <BWF_x0020_LanguageTaxHTField0 xmlns="1c62f648-30a3-4cbb-83f1-935188c3aa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6c26fbdc-43d0-41e3-aa00-b3154eabc419</TermId>
        </TermInfo>
      </Terms>
    </BWF_x0020_LanguageTaxHTField0>
    <YearTaxHTField0 xmlns="1c62f648-30a3-4cbb-83f1-935188c3aa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2014</TermName>
          <TermId xmlns="http://schemas.microsoft.com/office/infopath/2007/PartnerControls">e27385ba-882f-4333-a149-4b50a2313029</TermId>
        </TermInfo>
      </Terms>
    </YearTaxHTField0>
    <ProductTaxHTField0 xmlns="1c62f648-30a3-4cbb-83f1-935188c3aa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Pyrotex KE</TermName>
          <TermId xmlns="http://schemas.microsoft.com/office/infopath/2007/PartnerControls">b5f0cb17-26e2-4f0b-9f77-19acdc3f299b</TermId>
        </TermInfo>
      </Terms>
    </ProductTaxHTField0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7FAD6-A5E5-492E-8DE0-C54D483CE5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62f648-30a3-4cbb-83f1-935188c3aaed"/>
    <ds:schemaRef ds:uri="f21c5732-a72d-4915-ba1f-e3e676120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BE8456-60F4-4F3F-981A-28F920982C18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c62f648-30a3-4cbb-83f1-935188c3aae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f21c5732-a72d-4915-ba1f-e3e6761205c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31DA63-1129-4100-8CE0-0FE5131CE0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2011_powerpoint_master_bwf_envirotec_deutschland</Template>
  <TotalTime>0</TotalTime>
  <Words>224</Words>
  <Application>Microsoft Office PowerPoint</Application>
  <PresentationFormat>Bildschirmpräsentation (4:3)</PresentationFormat>
  <Paragraphs>82</Paragraphs>
  <Slides>13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ＭＳ Ｐゴシック</vt:lpstr>
      <vt:lpstr>Arial</vt:lpstr>
      <vt:lpstr>Times</vt:lpstr>
      <vt:lpstr>2011_powerpoint_master_bwf_envirotec_deutschland</vt:lpstr>
      <vt:lpstr>Pyrotex® KE</vt:lpstr>
      <vt:lpstr>PowerPoint-Präsentation</vt:lpstr>
      <vt:lpstr>PowerPoint-Präsentation</vt:lpstr>
      <vt:lpstr>PowerPoint-Präsentation</vt:lpstr>
      <vt:lpstr>PowerPoint-Präsentation</vt:lpstr>
      <vt:lpstr>Catalyst Development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very much</vt:lpstr>
    </vt:vector>
  </TitlesOfParts>
  <Company>BWF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Pyrotex KE - High Temperature Dedusting</dc:title>
  <dc:creator>Azubi Envirotec Vertrieb</dc:creator>
  <cp:lastModifiedBy>Lauer, Juergen</cp:lastModifiedBy>
  <cp:revision>578</cp:revision>
  <cp:lastPrinted>2016-05-06T12:07:34Z</cp:lastPrinted>
  <dcterms:created xsi:type="dcterms:W3CDTF">2012-02-13T08:28:27Z</dcterms:created>
  <dcterms:modified xsi:type="dcterms:W3CDTF">2016-05-16T10:43:11Z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0x0101004A534032A3A9304E821561C175212102010100B2D10EC24CD7934685918FA93976D257</vt:lpwstr>
  </property>
  <property fmtid="{D5CDD505-2E9C-101B-9397-08002B2CF9AE}" pid="3" name="Location1">
    <vt:lpwstr>520;#BWF Envirotec Germany|e8c0d4eb-70c0-4b37-adc8-4ed828370886</vt:lpwstr>
  </property>
  <property fmtid="{D5CDD505-2E9C-101B-9397-08002B2CF9AE}" pid="4" name="Year">
    <vt:lpwstr>511;#2014|e27385ba-882f-4333-a149-4b50a2313029</vt:lpwstr>
  </property>
  <property fmtid="{D5CDD505-2E9C-101B-9397-08002B2CF9AE}" pid="5" name="Product">
    <vt:lpwstr>211;#Pyrotex KE|b5f0cb17-26e2-4f0b-9f77-19acdc3f299b</vt:lpwstr>
  </property>
  <property fmtid="{D5CDD505-2E9C-101B-9397-08002B2CF9AE}" pid="6" name="BWF Language">
    <vt:lpwstr>15;#English|6c26fbdc-43d0-41e3-aa00-b3154eabc419</vt:lpwstr>
  </property>
  <property fmtid="{D5CDD505-2E9C-101B-9397-08002B2CF9AE}" pid="7" name="Application1">
    <vt:lpwstr/>
  </property>
</Properties>
</file>